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1"/>
  </p:notesMasterIdLst>
  <p:sldIdLst>
    <p:sldId id="314" r:id="rId5"/>
    <p:sldId id="324" r:id="rId6"/>
    <p:sldId id="273" r:id="rId7"/>
    <p:sldId id="268" r:id="rId8"/>
    <p:sldId id="267" r:id="rId9"/>
    <p:sldId id="266" r:id="rId10"/>
    <p:sldId id="257" r:id="rId11"/>
    <p:sldId id="264" r:id="rId12"/>
    <p:sldId id="325" r:id="rId13"/>
    <p:sldId id="285" r:id="rId14"/>
    <p:sldId id="279" r:id="rId15"/>
    <p:sldId id="269" r:id="rId16"/>
    <p:sldId id="278" r:id="rId17"/>
    <p:sldId id="287" r:id="rId18"/>
    <p:sldId id="306" r:id="rId19"/>
    <p:sldId id="345" r:id="rId20"/>
    <p:sldId id="334" r:id="rId21"/>
    <p:sldId id="331" r:id="rId22"/>
    <p:sldId id="332" r:id="rId23"/>
    <p:sldId id="374" r:id="rId24"/>
    <p:sldId id="293" r:id="rId25"/>
    <p:sldId id="291" r:id="rId26"/>
    <p:sldId id="369" r:id="rId27"/>
    <p:sldId id="301" r:id="rId28"/>
    <p:sldId id="307" r:id="rId29"/>
    <p:sldId id="295" r:id="rId30"/>
    <p:sldId id="347" r:id="rId31"/>
    <p:sldId id="296" r:id="rId32"/>
    <p:sldId id="303" r:id="rId33"/>
    <p:sldId id="377" r:id="rId34"/>
    <p:sldId id="319" r:id="rId35"/>
    <p:sldId id="318" r:id="rId36"/>
    <p:sldId id="346" r:id="rId37"/>
    <p:sldId id="317" r:id="rId38"/>
    <p:sldId id="428" r:id="rId39"/>
    <p:sldId id="424" r:id="rId40"/>
    <p:sldId id="423" r:id="rId41"/>
    <p:sldId id="351" r:id="rId42"/>
    <p:sldId id="422" r:id="rId43"/>
    <p:sldId id="373" r:id="rId44"/>
    <p:sldId id="387" r:id="rId45"/>
    <p:sldId id="433" r:id="rId46"/>
    <p:sldId id="425" r:id="rId47"/>
    <p:sldId id="256" r:id="rId48"/>
    <p:sldId id="426" r:id="rId49"/>
    <p:sldId id="386" r:id="rId50"/>
    <p:sldId id="427" r:id="rId51"/>
    <p:sldId id="400" r:id="rId52"/>
    <p:sldId id="420" r:id="rId53"/>
    <p:sldId id="421" r:id="rId54"/>
    <p:sldId id="375" r:id="rId55"/>
    <p:sldId id="388" r:id="rId56"/>
    <p:sldId id="429" r:id="rId57"/>
    <p:sldId id="389" r:id="rId58"/>
    <p:sldId id="411" r:id="rId59"/>
    <p:sldId id="412" r:id="rId60"/>
    <p:sldId id="413" r:id="rId61"/>
    <p:sldId id="414" r:id="rId62"/>
    <p:sldId id="390" r:id="rId63"/>
    <p:sldId id="391" r:id="rId64"/>
    <p:sldId id="392" r:id="rId65"/>
    <p:sldId id="393" r:id="rId66"/>
    <p:sldId id="394" r:id="rId67"/>
    <p:sldId id="396" r:id="rId68"/>
    <p:sldId id="430" r:id="rId69"/>
    <p:sldId id="398" r:id="rId70"/>
    <p:sldId id="274" r:id="rId71"/>
    <p:sldId id="270" r:id="rId72"/>
    <p:sldId id="431" r:id="rId73"/>
    <p:sldId id="432" r:id="rId74"/>
    <p:sldId id="399" r:id="rId75"/>
    <p:sldId id="286" r:id="rId76"/>
    <p:sldId id="271" r:id="rId77"/>
    <p:sldId id="415" r:id="rId78"/>
    <p:sldId id="280" r:id="rId79"/>
    <p:sldId id="416" r:id="rId80"/>
    <p:sldId id="259" r:id="rId81"/>
    <p:sldId id="419" r:id="rId82"/>
    <p:sldId id="401" r:id="rId83"/>
    <p:sldId id="402" r:id="rId84"/>
    <p:sldId id="403" r:id="rId85"/>
    <p:sldId id="405" r:id="rId86"/>
    <p:sldId id="406" r:id="rId87"/>
    <p:sldId id="407" r:id="rId88"/>
    <p:sldId id="404" r:id="rId89"/>
    <p:sldId id="410" r:id="rId90"/>
  </p:sldIdLst>
  <p:sldSz cx="9144000" cy="6858000" type="screen4x3"/>
  <p:notesSz cx="7010400" cy="9296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5E72F"/>
    <a:srgbClr val="F3E30D"/>
    <a:srgbClr val="CC99FF"/>
    <a:srgbClr val="FFCC66"/>
    <a:srgbClr val="006600"/>
    <a:srgbClr val="0033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8" autoAdjust="0"/>
    <p:restoredTop sz="94295" autoAdjust="0"/>
  </p:normalViewPr>
  <p:slideViewPr>
    <p:cSldViewPr>
      <p:cViewPr varScale="1">
        <p:scale>
          <a:sx n="107" d="100"/>
          <a:sy n="107" d="100"/>
        </p:scale>
        <p:origin x="195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367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/>
          <a:lstStyle>
            <a:lvl1pPr algn="r">
              <a:defRPr sz="1200"/>
            </a:lvl1pPr>
          </a:lstStyle>
          <a:p>
            <a:fld id="{4B292523-6985-44F3-B09B-F69CF627C902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8" rIns="91436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36" tIns="45718" rIns="91436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36" tIns="45718" rIns="91436" bIns="45718" rtlCol="0" anchor="b"/>
          <a:lstStyle>
            <a:lvl1pPr algn="r">
              <a:defRPr sz="1200"/>
            </a:lvl1pPr>
          </a:lstStyle>
          <a:p>
            <a:fld id="{75DE5DAB-E69C-4195-A0BF-2F98555F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5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5DAB-E69C-4195-A0BF-2F98555F65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1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5DAB-E69C-4195-A0BF-2F98555F65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7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5DAB-E69C-4195-A0BF-2F98555F65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9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E5DAB-E69C-4195-A0BF-2F98555F65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7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2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3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4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9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7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3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54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9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7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DCE8D-CB2D-4CC4-8798-BD9ADB2B5F11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13CE-A98A-4740-B116-82022EE71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6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E1EC0D-172E-458C-9A23-485C33E60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1505396"/>
            <a:ext cx="914400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prstClr val="white"/>
                </a:solidFill>
                <a:latin typeface="Akzidenz Grotesk BE Medium" pitchFamily="2" charset="0"/>
                <a:ea typeface="MS PGothic" pitchFamily="34" charset="-128"/>
              </a:rPr>
              <a:t>WORKac</a:t>
            </a:r>
            <a:r>
              <a:rPr lang="en-US" sz="4400" dirty="0">
                <a:solidFill>
                  <a:prstClr val="white"/>
                </a:solidFill>
                <a:latin typeface="Akzidenz Grotesk BE Medium" pitchFamily="2" charset="0"/>
                <a:ea typeface="MS PGothic" pitchFamily="34" charset="-128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Akzidenz Grotesk BE Medium" pitchFamily="2" charset="0"/>
                <a:ea typeface="MS PGothic" pitchFamily="34" charset="-128"/>
              </a:rPr>
              <a:t>North Boulder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white"/>
                </a:solidFill>
                <a:latin typeface="Akzidenz Grotesk BE Medium" pitchFamily="2" charset="0"/>
                <a:ea typeface="MS PGothic" pitchFamily="34" charset="-128"/>
              </a:rPr>
              <a:t>Branch Library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kzidenz Grotesk BE Medium" pitchFamily="2" charset="0"/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kzidenz Grotesk BE Medium" pitchFamily="2" charset="0"/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kzidenz Grotesk BE Medium" pitchFamily="2" charset="0"/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kzidenz Grotesk BE Medium" pitchFamily="2" charset="0"/>
              <a:ea typeface="MS PGothic" pitchFamily="3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Akzidenz Grotesk BE Medium" pitchFamily="2" charset="0"/>
                <a:ea typeface="MS PGothic" pitchFamily="34" charset="-128"/>
              </a:rPr>
              <a:t>Community Engagement Events, March 2019</a:t>
            </a:r>
          </a:p>
        </p:txBody>
      </p:sp>
    </p:spTree>
    <p:extLst>
      <p:ext uri="{BB962C8B-B14F-4D97-AF65-F5344CB8AC3E}">
        <p14:creationId xmlns:p14="http://schemas.microsoft.com/office/powerpoint/2010/main" val="105346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nts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650"/>
            <a:ext cx="9144000" cy="53451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PIONEERING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569998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gram_Boys Club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 r="1685"/>
          <a:stretch/>
        </p:blipFill>
        <p:spPr>
          <a:xfrm>
            <a:off x="0" y="475563"/>
            <a:ext cx="9175723" cy="59068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BUILDING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423201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op City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928"/>
          <a:stretch/>
        </p:blipFill>
        <p:spPr>
          <a:xfrm>
            <a:off x="0" y="1"/>
            <a:ext cx="9144000" cy="68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UTOPIAN COMMUNITIES</a:t>
            </a:r>
          </a:p>
        </p:txBody>
      </p:sp>
    </p:spTree>
    <p:extLst>
      <p:ext uri="{BB962C8B-B14F-4D97-AF65-F5344CB8AC3E}">
        <p14:creationId xmlns:p14="http://schemas.microsoft.com/office/powerpoint/2010/main" val="288320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7D1FA-7BB8-4147-8742-32547FEA8B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ENGAGED COMMUNITIES</a:t>
            </a:r>
          </a:p>
        </p:txBody>
      </p:sp>
    </p:spTree>
    <p:extLst>
      <p:ext uri="{BB962C8B-B14F-4D97-AF65-F5344CB8AC3E}">
        <p14:creationId xmlns:p14="http://schemas.microsoft.com/office/powerpoint/2010/main" val="3852819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00125" y="3725808"/>
            <a:ext cx="5400675" cy="1066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kzidenz Grotesk BE Medium" pitchFamily="2" charset="0"/>
              </a:rPr>
              <a:t>“I would love to see a [makerspace]. This is a place where artists can work, and where people can learn how to make their invention come to reality.”</a:t>
            </a:r>
          </a:p>
          <a:p>
            <a:pPr algn="l"/>
            <a:r>
              <a:rPr lang="en-US" sz="1600" i="1" dirty="0">
                <a:latin typeface="Akzidenz Grotesk BE Medium" pitchFamily="2" charset="0"/>
              </a:rPr>
              <a:t>- Calder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QUOTES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00125" y="1068665"/>
            <a:ext cx="3390900" cy="11438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kzidenz Grotesk BE Medium" pitchFamily="2" charset="0"/>
              </a:rPr>
              <a:t>“I would like to have study space that is quiet and has good light.”</a:t>
            </a:r>
          </a:p>
          <a:p>
            <a:pPr algn="l"/>
            <a:r>
              <a:rPr lang="en-US" sz="1600" i="1" dirty="0">
                <a:latin typeface="Akzidenz Grotesk BE Medium" pitchFamily="2" charset="0"/>
              </a:rPr>
              <a:t>- Kathleen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52800" y="2290465"/>
            <a:ext cx="4800600" cy="12045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Akzidenz Grotesk BE Medium" pitchFamily="2" charset="0"/>
              </a:rPr>
              <a:t>“It is important that it is colorful, has lots of trees, plants, and grass. And a lot of flowers, lunch area, benches, and a lot of fun!”</a:t>
            </a:r>
          </a:p>
          <a:p>
            <a:pPr algn="r"/>
            <a:r>
              <a:rPr lang="en-US" sz="1600" i="1" dirty="0">
                <a:latin typeface="Akzidenz Grotesk BE Medium" pitchFamily="2" charset="0"/>
              </a:rPr>
              <a:t>- Eleanor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38425" y="5334000"/>
            <a:ext cx="5400674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Akzidenz Grotesk BE Medium" pitchFamily="2" charset="0"/>
              </a:rPr>
              <a:t>“I would love to see a library site that is well integrated into the existing landscape and that allows for the inclusion of an adjacent community garden.”</a:t>
            </a:r>
          </a:p>
          <a:p>
            <a:pPr algn="r"/>
            <a:r>
              <a:rPr lang="en-US" sz="1600" i="1" dirty="0">
                <a:latin typeface="Akzidenz Grotesk BE Medium" pitchFamily="2" charset="0"/>
              </a:rPr>
              <a:t>- Sidney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800" y="1828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92D050"/>
                </a:solidFill>
                <a:latin typeface="Akzidenz Grotesk BE Bold" pitchFamily="2" charset="0"/>
              </a:rPr>
              <a:t>OUTDOORS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0125" y="326414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kzidenz Grotesk BE Bold" pitchFamily="2" charset="0"/>
              </a:rPr>
              <a:t>MAKERSPACE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0125" y="6070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Akzidenz Grotesk BE Bold" pitchFamily="2" charset="0"/>
              </a:rPr>
              <a:t>QUIET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500" y="48723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92D050"/>
                </a:solidFill>
                <a:latin typeface="Akzidenz Grotesk BE Bold" pitchFamily="2" charset="0"/>
              </a:rPr>
              <a:t>GARDEN</a:t>
            </a:r>
          </a:p>
        </p:txBody>
      </p:sp>
    </p:spTree>
    <p:extLst>
      <p:ext uri="{BB962C8B-B14F-4D97-AF65-F5344CB8AC3E}">
        <p14:creationId xmlns:p14="http://schemas.microsoft.com/office/powerpoint/2010/main" val="629888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43400" y="3147715"/>
            <a:ext cx="3657600" cy="1447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>
                <a:latin typeface="Akzidenz Grotesk BE Medium" pitchFamily="2" charset="0"/>
              </a:rPr>
              <a:t>“It would be great for our children to have an outdoor space […] for kids to play in.”</a:t>
            </a:r>
          </a:p>
          <a:p>
            <a:pPr algn="r"/>
            <a:r>
              <a:rPr lang="en-US" sz="1600" i="1" dirty="0">
                <a:latin typeface="Akzidenz Grotesk BE Medium" pitchFamily="2" charset="0"/>
              </a:rPr>
              <a:t>- Christine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09650" y="1143000"/>
            <a:ext cx="5763604" cy="152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kzidenz Grotesk BE Medium" pitchFamily="2" charset="0"/>
              </a:rPr>
              <a:t>“The kids will continue to take out books. They would stay longer if there was more opportunity for physical activity. I (parent) would come more and stay longer.”</a:t>
            </a:r>
          </a:p>
          <a:p>
            <a:pPr algn="l"/>
            <a:r>
              <a:rPr lang="en-US" sz="1600" i="1" dirty="0">
                <a:latin typeface="Akzidenz Grotesk BE Medium" pitchFamily="2" charset="0"/>
              </a:rPr>
              <a:t>- Schwartz Family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9650" y="4807297"/>
            <a:ext cx="4572000" cy="1524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latin typeface="Akzidenz Grotesk BE Medium" pitchFamily="2" charset="0"/>
              </a:rPr>
              <a:t>“The library needs an indoor space for communities to meet and host workshops. It needs to inspire the community.”</a:t>
            </a:r>
          </a:p>
          <a:p>
            <a:pPr algn="l"/>
            <a:r>
              <a:rPr lang="en-US" sz="1600" i="1" dirty="0">
                <a:latin typeface="Akzidenz Grotesk BE Medium" pitchFamily="2" charset="0"/>
              </a:rPr>
              <a:t>- Alex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9650" y="434563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966FF"/>
                </a:solidFill>
                <a:latin typeface="Akzidenz Grotesk BE Bold" pitchFamily="2" charset="0"/>
              </a:rPr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4400" y="268605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92D050"/>
                </a:solidFill>
                <a:latin typeface="Akzidenz Grotesk BE Bold" pitchFamily="2" charset="0"/>
              </a:rPr>
              <a:t>PLAYGROUND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9650" y="6813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5E72F"/>
                </a:solidFill>
                <a:latin typeface="Akzidenz Grotesk BE Bold" pitchFamily="2" charset="0"/>
              </a:rPr>
              <a:t>KIDS</a:t>
            </a:r>
          </a:p>
        </p:txBody>
      </p:sp>
    </p:spTree>
    <p:extLst>
      <p:ext uri="{BB962C8B-B14F-4D97-AF65-F5344CB8AC3E}">
        <p14:creationId xmlns:p14="http://schemas.microsoft.com/office/powerpoint/2010/main" val="1052650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LIBRARY VISION CONCEPT</a:t>
            </a:r>
          </a:p>
        </p:txBody>
      </p:sp>
    </p:spTree>
    <p:extLst>
      <p:ext uri="{BB962C8B-B14F-4D97-AF65-F5344CB8AC3E}">
        <p14:creationId xmlns:p14="http://schemas.microsoft.com/office/powerpoint/2010/main" val="1021562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9684A-6B64-45A1-9501-C8086884F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 r="1795"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27536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399770"/>
            <a:ext cx="8610177" cy="645823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PROGRAM ADJACENCIES</a:t>
            </a:r>
          </a:p>
        </p:txBody>
      </p:sp>
    </p:spTree>
    <p:extLst>
      <p:ext uri="{BB962C8B-B14F-4D97-AF65-F5344CB8AC3E}">
        <p14:creationId xmlns:p14="http://schemas.microsoft.com/office/powerpoint/2010/main" val="60399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154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FIRST + SECOND</a:t>
            </a:r>
          </a:p>
        </p:txBody>
      </p:sp>
    </p:spTree>
    <p:extLst>
      <p:ext uri="{BB962C8B-B14F-4D97-AF65-F5344CB8AC3E}">
        <p14:creationId xmlns:p14="http://schemas.microsoft.com/office/powerpoint/2010/main" val="240002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READING BOULDER</a:t>
            </a:r>
          </a:p>
          <a:p>
            <a:pPr marL="0" indent="0" algn="ctr">
              <a:buNone/>
            </a:pPr>
            <a:r>
              <a:rPr lang="en-US" sz="3600" b="1" i="1" dirty="0">
                <a:latin typeface="Akzidenz Grotesk BE Medium" pitchFamily="2" charset="0"/>
              </a:rPr>
              <a:t> A CITY IN NATURE</a:t>
            </a:r>
          </a:p>
        </p:txBody>
      </p:sp>
    </p:spTree>
    <p:extLst>
      <p:ext uri="{BB962C8B-B14F-4D97-AF65-F5344CB8AC3E}">
        <p14:creationId xmlns:p14="http://schemas.microsoft.com/office/powerpoint/2010/main" val="1307893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EB02B80-67B9-404B-950E-E688491884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38"/>
            <a:ext cx="9143999" cy="6330461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SITE LOCATION</a:t>
            </a:r>
          </a:p>
        </p:txBody>
      </p:sp>
    </p:spTree>
    <p:extLst>
      <p:ext uri="{BB962C8B-B14F-4D97-AF65-F5344CB8AC3E}">
        <p14:creationId xmlns:p14="http://schemas.microsoft.com/office/powerpoint/2010/main" val="1614508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4" r="1791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SITE ANALYSIS</a:t>
            </a:r>
          </a:p>
        </p:txBody>
      </p:sp>
    </p:spTree>
    <p:extLst>
      <p:ext uri="{BB962C8B-B14F-4D97-AF65-F5344CB8AC3E}">
        <p14:creationId xmlns:p14="http://schemas.microsoft.com/office/powerpoint/2010/main" val="280666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244801-A6A7-46EA-B114-79A1E8973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" y="0"/>
            <a:ext cx="9143154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CONSTRAST + DUALITIES</a:t>
            </a:r>
          </a:p>
        </p:txBody>
      </p:sp>
    </p:spTree>
    <p:extLst>
      <p:ext uri="{BB962C8B-B14F-4D97-AF65-F5344CB8AC3E}">
        <p14:creationId xmlns:p14="http://schemas.microsoft.com/office/powerpoint/2010/main" val="1180562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SITE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E131C-94E7-4927-BE2E-80D87402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6" r="14628" b="3103"/>
          <a:stretch/>
        </p:blipFill>
        <p:spPr>
          <a:xfrm>
            <a:off x="800100" y="663329"/>
            <a:ext cx="7543800" cy="58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5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703C65-B69A-4D7E-9E3A-35F2E6F6C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/>
          <a:stretch/>
        </p:blipFill>
        <p:spPr>
          <a:xfrm>
            <a:off x="658884" y="666572"/>
            <a:ext cx="7826231" cy="619142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TOPOGRAPHY</a:t>
            </a:r>
          </a:p>
        </p:txBody>
      </p:sp>
    </p:spTree>
    <p:extLst>
      <p:ext uri="{BB962C8B-B14F-4D97-AF65-F5344CB8AC3E}">
        <p14:creationId xmlns:p14="http://schemas.microsoft.com/office/powerpoint/2010/main" val="2936452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2AC9DB-E1AF-42A4-915E-A1710790C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“ MORE CLOSED” VS “MORE OPEN”</a:t>
            </a:r>
          </a:p>
        </p:txBody>
      </p:sp>
    </p:spTree>
    <p:extLst>
      <p:ext uri="{BB962C8B-B14F-4D97-AF65-F5344CB8AC3E}">
        <p14:creationId xmlns:p14="http://schemas.microsoft.com/office/powerpoint/2010/main" val="1752595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ICONIC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9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29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6A3F2D-AA11-48EC-BCF3-68485D3D0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9"/>
            <a:ext cx="9144000" cy="6841962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ICONIC PRESENCE - BROADWAY</a:t>
            </a:r>
          </a:p>
        </p:txBody>
      </p:sp>
    </p:spTree>
    <p:extLst>
      <p:ext uri="{BB962C8B-B14F-4D97-AF65-F5344CB8AC3E}">
        <p14:creationId xmlns:p14="http://schemas.microsoft.com/office/powerpoint/2010/main" val="2176575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040" y="0"/>
            <a:ext cx="12066078" cy="685799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ICONIC PRESENCE – 13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 STREET</a:t>
            </a:r>
          </a:p>
        </p:txBody>
      </p:sp>
    </p:spTree>
    <p:extLst>
      <p:ext uri="{BB962C8B-B14F-4D97-AF65-F5344CB8AC3E}">
        <p14:creationId xmlns:p14="http://schemas.microsoft.com/office/powerpoint/2010/main" val="3633148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537358-1C5D-4476-8DFE-8C465FE40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5" y="634660"/>
            <a:ext cx="8018930" cy="619644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SUSTAINABLE SYSTEMS</a:t>
            </a:r>
          </a:p>
        </p:txBody>
      </p:sp>
    </p:spTree>
    <p:extLst>
      <p:ext uri="{BB962C8B-B14F-4D97-AF65-F5344CB8AC3E}">
        <p14:creationId xmlns:p14="http://schemas.microsoft.com/office/powerpoint/2010/main" val="2831416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tiron Mountain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 r="7891"/>
          <a:stretch/>
        </p:blipFill>
        <p:spPr>
          <a:xfrm>
            <a:off x="0" y="0"/>
            <a:ext cx="9144000" cy="69534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7239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MOUNTAIN VIEWS / PANORAMA</a:t>
            </a:r>
          </a:p>
        </p:txBody>
      </p:sp>
    </p:spTree>
    <p:extLst>
      <p:ext uri="{BB962C8B-B14F-4D97-AF65-F5344CB8AC3E}">
        <p14:creationId xmlns:p14="http://schemas.microsoft.com/office/powerpoint/2010/main" val="177037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43CAC5-54E2-4F62-8FB6-94D02A24B0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4"/>
          <a:stretch/>
        </p:blipFill>
        <p:spPr>
          <a:xfrm>
            <a:off x="58271" y="340010"/>
            <a:ext cx="8915400" cy="638937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COMMUNITY RESPONSE DESIGN</a:t>
            </a:r>
          </a:p>
        </p:txBody>
      </p:sp>
    </p:spTree>
    <p:extLst>
      <p:ext uri="{BB962C8B-B14F-4D97-AF65-F5344CB8AC3E}">
        <p14:creationId xmlns:p14="http://schemas.microsoft.com/office/powerpoint/2010/main" val="3062959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B0ECE2-985E-4284-AC02-085CFFBE3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20" r="1667" b="3333"/>
          <a:stretch/>
        </p:blipFill>
        <p:spPr>
          <a:xfrm>
            <a:off x="152400" y="666572"/>
            <a:ext cx="8839200" cy="596282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PLAN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45F13-AA6F-4C33-862D-1DD976EF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r="58333" b="22222"/>
          <a:stretch/>
        </p:blipFill>
        <p:spPr>
          <a:xfrm>
            <a:off x="116541" y="3818963"/>
            <a:ext cx="2310984" cy="2819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893C9-07B5-4868-B69C-D9F65EC136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7" t="26597" r="10102" b="65347"/>
          <a:stretch/>
        </p:blipFill>
        <p:spPr>
          <a:xfrm>
            <a:off x="6453188" y="1828800"/>
            <a:ext cx="709612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9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04FFFD-D4B9-46C3-B6F0-FE52EAE569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PLAN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BC016-7302-48C0-93AD-EF172F2E4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58333" b="42221"/>
          <a:stretch/>
        </p:blipFill>
        <p:spPr>
          <a:xfrm>
            <a:off x="125506" y="4724400"/>
            <a:ext cx="2314574" cy="2002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11D518-876E-4F62-BB44-EF428C4BEC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04" t="28265" r="9167" b="65416"/>
          <a:stretch/>
        </p:blipFill>
        <p:spPr>
          <a:xfrm>
            <a:off x="6257924" y="1928813"/>
            <a:ext cx="981076" cy="43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2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VIEW FROM CREEK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A682D-2FBA-4C72-8FB8-E9496A5649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449"/>
            <a:ext cx="9144000" cy="50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CEC542-FC13-4FBF-8A68-4B9DCC8BB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FAÇADE SECTION IDEAS</a:t>
            </a:r>
          </a:p>
        </p:txBody>
      </p:sp>
    </p:spTree>
    <p:extLst>
      <p:ext uri="{BB962C8B-B14F-4D97-AF65-F5344CB8AC3E}">
        <p14:creationId xmlns:p14="http://schemas.microsoft.com/office/powerpoint/2010/main" val="131148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NORTH BOULDER LIBRARY DESIGN TEAM: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46A4E3-B0C0-4105-BFDF-3E1353390F99}"/>
              </a:ext>
            </a:extLst>
          </p:cNvPr>
          <p:cNvSpPr/>
          <p:nvPr/>
        </p:nvSpPr>
        <p:spPr>
          <a:xfrm>
            <a:off x="152400" y="1981200"/>
            <a:ext cx="8991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kzidenz Grotesk BE Medium" pitchFamily="2" charset="0"/>
              </a:rPr>
              <a:t>ARCHITECT			WORKac, New York</a:t>
            </a:r>
          </a:p>
          <a:p>
            <a:r>
              <a:rPr lang="en-US" sz="3200" b="1" dirty="0">
                <a:latin typeface="Akzidenz Grotesk BE Medium" pitchFamily="2" charset="0"/>
              </a:rPr>
              <a:t>LOCAL ARCHITECT		STUDIOS, Boulder</a:t>
            </a:r>
          </a:p>
          <a:p>
            <a:r>
              <a:rPr lang="en-US" sz="3200" b="1" dirty="0">
                <a:latin typeface="Akzidenz Grotesk BE Medium" pitchFamily="2" charset="0"/>
              </a:rPr>
              <a:t>CIVIL ENGINEERS		JVA, Boulder</a:t>
            </a:r>
          </a:p>
          <a:p>
            <a:r>
              <a:rPr lang="en-US" sz="3200" b="1" dirty="0">
                <a:latin typeface="Akzidenz Grotesk BE Medium" pitchFamily="2" charset="0"/>
              </a:rPr>
              <a:t>MEP ENGINEERS &amp;		</a:t>
            </a:r>
          </a:p>
          <a:p>
            <a:r>
              <a:rPr lang="en-US" sz="3200" b="1" dirty="0">
                <a:latin typeface="Akzidenz Grotesk BE Medium" pitchFamily="2" charset="0"/>
              </a:rPr>
              <a:t>SUSTAINABILITY, ENERGY	MAZZETTI, Denver</a:t>
            </a:r>
          </a:p>
          <a:p>
            <a:r>
              <a:rPr lang="en-US" sz="3200" b="1" dirty="0">
                <a:latin typeface="Akzidenz Grotesk BE Medium" pitchFamily="2" charset="0"/>
              </a:rPr>
              <a:t>STRUCTURAL ENGINEERS &amp;	</a:t>
            </a:r>
          </a:p>
          <a:p>
            <a:r>
              <a:rPr lang="en-US" sz="3200" b="1" dirty="0">
                <a:latin typeface="Akzidenz Grotesk BE Medium" pitchFamily="2" charset="0"/>
              </a:rPr>
              <a:t>FAÇADE , ENVELOPE		STUDIO NYL, Boulder</a:t>
            </a:r>
          </a:p>
          <a:p>
            <a:r>
              <a:rPr lang="en-US" sz="3200" b="1" dirty="0">
                <a:latin typeface="Akzidenz Grotesk BE Medium" pitchFamily="2" charset="0"/>
              </a:rPr>
              <a:t>LANDSCAPE			JB FIELDWORKS, Boulder</a:t>
            </a:r>
          </a:p>
          <a:p>
            <a:r>
              <a:rPr lang="en-US" sz="3200" b="1" dirty="0">
                <a:latin typeface="Akzidenz Grotesk BE Medium" pitchFamily="2" charset="0"/>
              </a:rPr>
              <a:t>LIGHTING				TILLOTSON, New York		</a:t>
            </a:r>
          </a:p>
        </p:txBody>
      </p:sp>
    </p:spTree>
    <p:extLst>
      <p:ext uri="{BB962C8B-B14F-4D97-AF65-F5344CB8AC3E}">
        <p14:creationId xmlns:p14="http://schemas.microsoft.com/office/powerpoint/2010/main" val="3602516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FOCUS AREAS: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46A4E3-B0C0-4105-BFDF-3E1353390F99}"/>
              </a:ext>
            </a:extLst>
          </p:cNvPr>
          <p:cNvSpPr/>
          <p:nvPr/>
        </p:nvSpPr>
        <p:spPr>
          <a:xfrm>
            <a:off x="2209800" y="2644676"/>
            <a:ext cx="556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AutoNum type="romanUcPeriod"/>
            </a:pPr>
            <a:r>
              <a:rPr lang="en-US" sz="3600" b="1" dirty="0">
                <a:latin typeface="Akzidenz Grotesk BE Medium" pitchFamily="2" charset="0"/>
              </a:rPr>
              <a:t>OUTDOOR SPACES</a:t>
            </a:r>
          </a:p>
          <a:p>
            <a:pPr marL="857250" indent="-857250">
              <a:buAutoNum type="romanUcPeriod"/>
            </a:pPr>
            <a:r>
              <a:rPr lang="en-US" sz="3600" b="1" dirty="0">
                <a:latin typeface="Akzidenz Grotesk BE Medium" pitchFamily="2" charset="0"/>
              </a:rPr>
              <a:t>COMMUNITY ROOMS</a:t>
            </a:r>
          </a:p>
          <a:p>
            <a:pPr marL="857250" indent="-857250">
              <a:buAutoNum type="romanUcPeriod"/>
            </a:pPr>
            <a:r>
              <a:rPr lang="en-US" sz="3600" b="1" dirty="0">
                <a:latin typeface="Akzidenz Grotesk BE Medium" pitchFamily="2" charset="0"/>
              </a:rPr>
              <a:t>MAKER SPACE</a:t>
            </a:r>
          </a:p>
          <a:p>
            <a:pPr marL="857250" indent="-857250">
              <a:buFontTx/>
              <a:buAutoNum type="romanUcPeriod"/>
            </a:pPr>
            <a:r>
              <a:rPr lang="en-US" sz="3600" b="1" dirty="0">
                <a:latin typeface="Akzidenz Grotesk BE Medium" pitchFamily="2" charset="0"/>
              </a:rPr>
              <a:t>CHILDREN’S AREA</a:t>
            </a:r>
          </a:p>
        </p:txBody>
      </p:sp>
    </p:spTree>
    <p:extLst>
      <p:ext uri="{BB962C8B-B14F-4D97-AF65-F5344CB8AC3E}">
        <p14:creationId xmlns:p14="http://schemas.microsoft.com/office/powerpoint/2010/main" val="1434920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I. OUTDOOR SPACES</a:t>
            </a:r>
            <a:endParaRPr lang="en-US" sz="3600" dirty="0">
              <a:latin typeface="Akzidenz Grotesk B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418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TOP VIEW</a:t>
            </a:r>
          </a:p>
        </p:txBody>
      </p:sp>
    </p:spTree>
    <p:extLst>
      <p:ext uri="{BB962C8B-B14F-4D97-AF65-F5344CB8AC3E}">
        <p14:creationId xmlns:p14="http://schemas.microsoft.com/office/powerpoint/2010/main" val="119853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A1A04F-6519-4D28-B33C-21F8E3D2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SITE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CB1CC-D19C-4BF8-89F4-6DD6A5460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59167" b="32222"/>
          <a:stretch/>
        </p:blipFill>
        <p:spPr>
          <a:xfrm>
            <a:off x="233082" y="4110878"/>
            <a:ext cx="2367569" cy="265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58EB-906F-40ED-AC5D-119E4A78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28106" r="5515" b="1017"/>
          <a:stretch/>
        </p:blipFill>
        <p:spPr>
          <a:xfrm>
            <a:off x="-407158" y="2330977"/>
            <a:ext cx="9627358" cy="5822423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406522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7515E9-2A2E-42BD-A853-96C1B572F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956930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7239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1581627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C89D0B-02A4-402A-992A-B56EE895CD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12696401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E76A41-65DC-4E1F-A685-52966974D7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97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B3430-ACCB-4F16-AE23-663B8B484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6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A1A04F-6519-4D28-B33C-21F8E3D2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VOONDORF STREET &amp; PLAZA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CB1CC-D19C-4BF8-89F4-6DD6A5460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59167" b="32222"/>
          <a:stretch/>
        </p:blipFill>
        <p:spPr>
          <a:xfrm>
            <a:off x="233082" y="4110878"/>
            <a:ext cx="2367569" cy="265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58EB-906F-40ED-AC5D-119E4A78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28106" r="5515" b="1017"/>
          <a:stretch/>
        </p:blipFill>
        <p:spPr>
          <a:xfrm>
            <a:off x="-407158" y="2330977"/>
            <a:ext cx="9627358" cy="5822423"/>
          </a:xfrm>
          <a:prstGeom prst="rtTriangle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48EF3A46-5FC8-4E7A-952D-52268844244A}"/>
              </a:ext>
            </a:extLst>
          </p:cNvPr>
          <p:cNvSpPr/>
          <p:nvPr/>
        </p:nvSpPr>
        <p:spPr>
          <a:xfrm>
            <a:off x="533400" y="2133600"/>
            <a:ext cx="6400800" cy="1371600"/>
          </a:xfrm>
          <a:prstGeom prst="flowChartTermina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A06678-F6AF-4EBD-8E6F-54061BBAA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4" t="38462" r="31693" b="57213"/>
          <a:stretch/>
        </p:blipFill>
        <p:spPr>
          <a:xfrm>
            <a:off x="5240216" y="2667000"/>
            <a:ext cx="616634" cy="296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11D0D-4841-4B23-8655-176102B91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5" t="38582" r="31872" b="59419"/>
          <a:stretch/>
        </p:blipFill>
        <p:spPr>
          <a:xfrm>
            <a:off x="5763064" y="2667000"/>
            <a:ext cx="229773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44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EFA162-3E7B-4BA9-B892-3CF924356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r="13019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10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A1A04F-6519-4D28-B33C-21F8E3D2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POROUS PARKING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CB1CC-D19C-4BF8-89F4-6DD6A5460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59167" b="32222"/>
          <a:stretch/>
        </p:blipFill>
        <p:spPr>
          <a:xfrm>
            <a:off x="233082" y="4110878"/>
            <a:ext cx="2367569" cy="265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58EB-906F-40ED-AC5D-119E4A78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28106" r="5515" b="1017"/>
          <a:stretch/>
        </p:blipFill>
        <p:spPr>
          <a:xfrm>
            <a:off x="-407158" y="2330977"/>
            <a:ext cx="9627358" cy="5822423"/>
          </a:xfrm>
          <a:prstGeom prst="rtTriangl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C34A1D-6D09-4DA1-AE54-804E1425B635}"/>
              </a:ext>
            </a:extLst>
          </p:cNvPr>
          <p:cNvSpPr/>
          <p:nvPr/>
        </p:nvSpPr>
        <p:spPr>
          <a:xfrm>
            <a:off x="6172200" y="1752600"/>
            <a:ext cx="2971800" cy="2971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7378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D0C24-1A65-40CF-BFDD-D24D50EB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16074"/>
          <a:stretch/>
        </p:blipFill>
        <p:spPr>
          <a:xfrm>
            <a:off x="4571998" y="1061732"/>
            <a:ext cx="4572002" cy="4734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CB5CB9-E94A-48FD-AD22-FB2EC3A87E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5" r="26722"/>
          <a:stretch/>
        </p:blipFill>
        <p:spPr>
          <a:xfrm>
            <a:off x="0" y="1061732"/>
            <a:ext cx="4572001" cy="47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7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A1A04F-6519-4D28-B33C-21F8E3D255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Bold" pitchFamily="2" charset="0"/>
                <a:ea typeface="+mj-ea"/>
                <a:cs typeface="+mj-cs"/>
              </a:rPr>
              <a:t>COMMUNITY GARDENS &amp; PLAYGROUND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CB1CC-D19C-4BF8-89F4-6DD6A5460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59167" b="32222"/>
          <a:stretch/>
        </p:blipFill>
        <p:spPr>
          <a:xfrm>
            <a:off x="233082" y="4110878"/>
            <a:ext cx="2367569" cy="2657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E158EB-906F-40ED-AC5D-119E4A78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28106" r="5515" b="1017"/>
          <a:stretch/>
        </p:blipFill>
        <p:spPr>
          <a:xfrm>
            <a:off x="-407158" y="2330977"/>
            <a:ext cx="9627358" cy="5822423"/>
          </a:xfrm>
          <a:prstGeom prst="rtTriangle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DC34A1D-6D09-4DA1-AE54-804E1425B635}"/>
              </a:ext>
            </a:extLst>
          </p:cNvPr>
          <p:cNvSpPr/>
          <p:nvPr/>
        </p:nvSpPr>
        <p:spPr>
          <a:xfrm>
            <a:off x="4572000" y="3124200"/>
            <a:ext cx="23622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2EB05F-464B-48B3-AAE1-73F4FE514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4" t="38462" r="31693" b="57213"/>
          <a:stretch/>
        </p:blipFill>
        <p:spPr>
          <a:xfrm>
            <a:off x="5240216" y="2667000"/>
            <a:ext cx="616634" cy="296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75E648-DB12-4D4E-8AE3-562A9FE49D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5" t="38582" r="31872" b="59419"/>
          <a:stretch/>
        </p:blipFill>
        <p:spPr>
          <a:xfrm>
            <a:off x="5763064" y="2667000"/>
            <a:ext cx="229773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88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kAC_PS216_img_7998 copy">
            <a:extLst>
              <a:ext uri="{FF2B5EF4-FFF2-40B4-BE49-F238E27FC236}">
                <a16:creationId xmlns:a16="http://schemas.microsoft.com/office/drawing/2014/main" id="{73E7FDB9-D235-44F7-99FD-15F2AAC6A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83D195-3447-4E88-B47E-54158CAEAA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942" r="2500" b="1112"/>
          <a:stretch/>
        </p:blipFill>
        <p:spPr>
          <a:xfrm>
            <a:off x="228600" y="666572"/>
            <a:ext cx="8686800" cy="5962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350BA-12D5-4975-A0D4-2FAF541030F7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DETATCHED PLAYGROUND</a:t>
            </a:r>
          </a:p>
        </p:txBody>
      </p:sp>
    </p:spTree>
    <p:extLst>
      <p:ext uri="{BB962C8B-B14F-4D97-AF65-F5344CB8AC3E}">
        <p14:creationId xmlns:p14="http://schemas.microsoft.com/office/powerpoint/2010/main" val="167345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r="15001" b="193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VERNACULAR: NATURAL STONE + RUGGEDNESS</a:t>
            </a:r>
          </a:p>
        </p:txBody>
      </p:sp>
    </p:spTree>
    <p:extLst>
      <p:ext uri="{BB962C8B-B14F-4D97-AF65-F5344CB8AC3E}">
        <p14:creationId xmlns:p14="http://schemas.microsoft.com/office/powerpoint/2010/main" val="881951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D86F-B5AB-4E41-AADB-28420ADA8174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COURTYARD PLAYGROUND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54195-E72B-4ACD-ADEB-9C864DA12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1942" r="2500" b="-2223"/>
          <a:stretch/>
        </p:blipFill>
        <p:spPr>
          <a:xfrm>
            <a:off x="228600" y="666572"/>
            <a:ext cx="8686800" cy="61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356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OPEN SPACE (PROPOSED)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61A5A1-52CE-4517-8F1F-1C242CD1C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7538"/>
            <a:ext cx="9143999" cy="6330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8EA71-8D2C-4807-AD4D-D6F357C3BF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0" t="41877" r="34288" b="33467"/>
          <a:stretch/>
        </p:blipFill>
        <p:spPr>
          <a:xfrm>
            <a:off x="79375" y="5221250"/>
            <a:ext cx="2209801" cy="15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564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II. COMMUNITY ROOMS</a:t>
            </a:r>
            <a:endParaRPr lang="en-US" sz="3600" dirty="0">
              <a:latin typeface="Akzidenz Grotesk BE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68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B0ECE2-985E-4284-AC02-085CFFBE34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20" r="1667" b="3333"/>
          <a:stretch/>
        </p:blipFill>
        <p:spPr>
          <a:xfrm>
            <a:off x="152400" y="666572"/>
            <a:ext cx="8839200" cy="596282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PLAN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45F13-AA6F-4C33-862D-1DD976EF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r="58333" b="22222"/>
          <a:stretch/>
        </p:blipFill>
        <p:spPr>
          <a:xfrm>
            <a:off x="116541" y="3818963"/>
            <a:ext cx="2310984" cy="28194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FE1C6F0-F42A-4C75-BFD9-52CE434D20C3}"/>
              </a:ext>
            </a:extLst>
          </p:cNvPr>
          <p:cNvSpPr/>
          <p:nvPr/>
        </p:nvSpPr>
        <p:spPr>
          <a:xfrm>
            <a:off x="3581400" y="2438400"/>
            <a:ext cx="1143000" cy="1143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FEBFBC-9F09-48FC-A5B1-C1481031F4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6" t="27522" r="10693" b="64820"/>
          <a:stretch/>
        </p:blipFill>
        <p:spPr>
          <a:xfrm>
            <a:off x="6350391" y="1905000"/>
            <a:ext cx="736209" cy="5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68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2</a:t>
            </a:r>
            <a:r>
              <a:rPr lang="en-US" sz="2400" baseline="30000" dirty="0">
                <a:latin typeface="Akzidenz Grotesk BE Bold" pitchFamily="2" charset="0"/>
              </a:rPr>
              <a:t>nd</a:t>
            </a:r>
            <a:r>
              <a:rPr lang="en-US" sz="2400" dirty="0">
                <a:latin typeface="Akzidenz Grotesk BE Bold" pitchFamily="2" charset="0"/>
              </a:rPr>
              <a:t> FLOOR COMMUNITY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C94EF-F188-4CFF-BC14-A91751C21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76200" y="666572"/>
            <a:ext cx="8839200" cy="603902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13B4D6B-DFE6-4930-AD6D-D146BB41A86E}"/>
              </a:ext>
            </a:extLst>
          </p:cNvPr>
          <p:cNvSpPr/>
          <p:nvPr/>
        </p:nvSpPr>
        <p:spPr>
          <a:xfrm>
            <a:off x="6781800" y="3124200"/>
            <a:ext cx="8382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180577-825A-4279-97DB-B322CC4D1725}"/>
              </a:ext>
            </a:extLst>
          </p:cNvPr>
          <p:cNvSpPr/>
          <p:nvPr/>
        </p:nvSpPr>
        <p:spPr>
          <a:xfrm>
            <a:off x="4343400" y="3352800"/>
            <a:ext cx="1828800" cy="182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F42B4-7FEF-42D2-BC07-B80CB4AE6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1" t="28547" r="11244" b="64479"/>
          <a:stretch/>
        </p:blipFill>
        <p:spPr>
          <a:xfrm>
            <a:off x="6260122" y="1960099"/>
            <a:ext cx="750278" cy="47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546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ED2B-77E0-4F7A-8EE3-244B6AE3F8C1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SPLIT ROOMS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79A1E-F6E6-4A4A-AEB1-DD2B8F05F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12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ED2B-77E0-4F7A-8EE3-244B6AE3F8C1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LARGE EVENT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2E12C-BBA7-4136-BA07-BEBE04448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985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ED2B-77E0-4F7A-8EE3-244B6AE3F8C1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BANQUET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4F532-6728-4BE6-B43E-C0144D215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66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ED2B-77E0-4F7A-8EE3-244B6AE3F8C1}"/>
              </a:ext>
            </a:extLst>
          </p:cNvPr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GALLERY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2CCD6-FC1D-474C-ABE0-151F3DCD4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42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III. MAKER SPACE</a:t>
            </a:r>
          </a:p>
        </p:txBody>
      </p:sp>
    </p:spTree>
    <p:extLst>
      <p:ext uri="{BB962C8B-B14F-4D97-AF65-F5344CB8AC3E}">
        <p14:creationId xmlns:p14="http://schemas.microsoft.com/office/powerpoint/2010/main" val="183581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dinal-Mill-Nederlan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771650"/>
            <a:ext cx="4419600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illProcessSection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t="11024" r="21344" b="2492"/>
          <a:stretch/>
        </p:blipFill>
        <p:spPr>
          <a:xfrm>
            <a:off x="4666113" y="1771650"/>
            <a:ext cx="4357237" cy="33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TOPOGRAPHY + SYSTEMS</a:t>
            </a:r>
          </a:p>
        </p:txBody>
      </p:sp>
    </p:spTree>
    <p:extLst>
      <p:ext uri="{BB962C8B-B14F-4D97-AF65-F5344CB8AC3E}">
        <p14:creationId xmlns:p14="http://schemas.microsoft.com/office/powerpoint/2010/main" val="782593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GROUND FLOOR PLAN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6CA74D-7B25-4263-ABB0-24586701FF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3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ZOOM IN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277E9-1D0E-44EE-BCA0-973008981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20" r="1667" b="3333"/>
          <a:stretch/>
        </p:blipFill>
        <p:spPr>
          <a:xfrm>
            <a:off x="152400" y="666572"/>
            <a:ext cx="8839200" cy="59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978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79C5319-0252-4296-82DE-077779562490}"/>
              </a:ext>
            </a:extLst>
          </p:cNvPr>
          <p:cNvSpPr txBox="1">
            <a:spLocks/>
          </p:cNvSpPr>
          <p:nvPr/>
        </p:nvSpPr>
        <p:spPr>
          <a:xfrm>
            <a:off x="0" y="1828800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kzidenz Grotesk BE Medium" pitchFamily="2" charset="0"/>
              </a:rPr>
              <a:t>MAKER SPACE OPTION 1: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kzidenz Grotesk BE Medium" pitchFamily="2" charset="0"/>
              </a:rPr>
              <a:t>DESIGN STUDIO</a:t>
            </a:r>
          </a:p>
        </p:txBody>
      </p:sp>
    </p:spTree>
    <p:extLst>
      <p:ext uri="{BB962C8B-B14F-4D97-AF65-F5344CB8AC3E}">
        <p14:creationId xmlns:p14="http://schemas.microsoft.com/office/powerpoint/2010/main" val="16893590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230917_545661352277011_7648176700667061471_o">
            <a:extLst>
              <a:ext uri="{FF2B5EF4-FFF2-40B4-BE49-F238E27FC236}">
                <a16:creationId xmlns:a16="http://schemas.microsoft.com/office/drawing/2014/main" id="{836FD2FC-8B0E-4240-B4B1-1675C17C32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12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02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ms_woodshop-1024x768">
            <a:extLst>
              <a:ext uri="{FF2B5EF4-FFF2-40B4-BE49-F238E27FC236}">
                <a16:creationId xmlns:a16="http://schemas.microsoft.com/office/drawing/2014/main" id="{61E0BAE2-099F-4E57-AF07-BCC4EBE396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80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79C5319-0252-4296-82DE-077779562490}"/>
              </a:ext>
            </a:extLst>
          </p:cNvPr>
          <p:cNvSpPr txBox="1">
            <a:spLocks/>
          </p:cNvSpPr>
          <p:nvPr/>
        </p:nvSpPr>
        <p:spPr>
          <a:xfrm>
            <a:off x="0" y="1828800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kzidenz Grotesk BE Medium" pitchFamily="2" charset="0"/>
              </a:rPr>
              <a:t>MAKER SPACE OPTION 2: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>
                <a:latin typeface="Akzidenz Grotesk BE Medium" pitchFamily="2" charset="0"/>
              </a:rPr>
              <a:t>HOT SHOP</a:t>
            </a:r>
          </a:p>
        </p:txBody>
      </p:sp>
    </p:spTree>
    <p:extLst>
      <p:ext uri="{BB962C8B-B14F-4D97-AF65-F5344CB8AC3E}">
        <p14:creationId xmlns:p14="http://schemas.microsoft.com/office/powerpoint/2010/main" val="4984282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___cdn.evbuc.com_images_50926950_213981963514_1_original">
            <a:extLst>
              <a:ext uri="{FF2B5EF4-FFF2-40B4-BE49-F238E27FC236}">
                <a16:creationId xmlns:a16="http://schemas.microsoft.com/office/drawing/2014/main" id="{8CA9107B-2CC0-43C4-BF0C-DB6D289C60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89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_000 (1)">
            <a:extLst>
              <a:ext uri="{FF2B5EF4-FFF2-40B4-BE49-F238E27FC236}">
                <a16:creationId xmlns:a16="http://schemas.microsoft.com/office/drawing/2014/main" id="{D9A49829-6032-452F-B75B-01E6D92195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17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e">
            <a:extLst>
              <a:ext uri="{FF2B5EF4-FFF2-40B4-BE49-F238E27FC236}">
                <a16:creationId xmlns:a16="http://schemas.microsoft.com/office/drawing/2014/main" id="{779FDE53-C909-430A-BED2-1A32542FAB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0"/>
            <a:ext cx="1033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75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79C5319-0252-4296-82DE-077779562490}"/>
              </a:ext>
            </a:extLst>
          </p:cNvPr>
          <p:cNvSpPr txBox="1">
            <a:spLocks/>
          </p:cNvSpPr>
          <p:nvPr/>
        </p:nvSpPr>
        <p:spPr>
          <a:xfrm>
            <a:off x="0" y="1828800"/>
            <a:ext cx="9144000" cy="5207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Medium" pitchFamily="2" charset="0"/>
                <a:ea typeface="+mn-ea"/>
                <a:cs typeface="+mn-cs"/>
              </a:rPr>
              <a:t>MAKER SPACE OPTION 3: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 Medium" pitchFamily="2" charset="0"/>
                <a:ea typeface="+mn-ea"/>
                <a:cs typeface="+mn-cs"/>
              </a:rPr>
              <a:t>MAKER KITCHEN</a:t>
            </a:r>
          </a:p>
        </p:txBody>
      </p:sp>
    </p:spTree>
    <p:extLst>
      <p:ext uri="{BB962C8B-B14F-4D97-AF65-F5344CB8AC3E}">
        <p14:creationId xmlns:p14="http://schemas.microsoft.com/office/powerpoint/2010/main" val="1268085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1009_Photo from D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894049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7C56C-1E7D-4833-8C8F-998174677E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70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81EEF5-07FE-402F-85AE-EC7EBA9AB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476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ejrp2zevcadndtinsag">
            <a:extLst>
              <a:ext uri="{FF2B5EF4-FFF2-40B4-BE49-F238E27FC236}">
                <a16:creationId xmlns:a16="http://schemas.microsoft.com/office/drawing/2014/main" id="{B575860A-5A25-4BAC-B8A1-66086C53FF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325" y="0"/>
            <a:ext cx="1028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520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oking-class">
            <a:extLst>
              <a:ext uri="{FF2B5EF4-FFF2-40B4-BE49-F238E27FC236}">
                <a16:creationId xmlns:a16="http://schemas.microsoft.com/office/drawing/2014/main" id="{9D922407-3E78-4091-B5A7-0B5C1EA7BE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1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538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840-1030x772">
            <a:extLst>
              <a:ext uri="{FF2B5EF4-FFF2-40B4-BE49-F238E27FC236}">
                <a16:creationId xmlns:a16="http://schemas.microsoft.com/office/drawing/2014/main" id="{D1F6F0BC-17A9-4EB1-A078-22B0933F7B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0"/>
            <a:ext cx="915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35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am-swap">
            <a:extLst>
              <a:ext uri="{FF2B5EF4-FFF2-40B4-BE49-F238E27FC236}">
                <a16:creationId xmlns:a16="http://schemas.microsoft.com/office/drawing/2014/main" id="{EAF44E0A-37D4-4796-874A-C0DE7E0CFD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169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">
            <a:extLst>
              <a:ext uri="{FF2B5EF4-FFF2-40B4-BE49-F238E27FC236}">
                <a16:creationId xmlns:a16="http://schemas.microsoft.com/office/drawing/2014/main" id="{1AA8D8F7-1FFB-4620-BDAE-F6D1982004A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2062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971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b119302a1f1436318857107bc15acd9">
            <a:extLst>
              <a:ext uri="{FF2B5EF4-FFF2-40B4-BE49-F238E27FC236}">
                <a16:creationId xmlns:a16="http://schemas.microsoft.com/office/drawing/2014/main" id="{6F3EB1D6-DA61-42A9-B0A1-B1FA57A3E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0413" cy="6858000"/>
          </a:xfrm>
          <a:prstGeom prst="rect">
            <a:avLst/>
          </a:prstGeom>
        </p:spPr>
      </p:pic>
      <p:pic>
        <p:nvPicPr>
          <p:cNvPr id="4" name="Picture 3" descr="6b678973159e209bc6fbf18cff3fd362">
            <a:extLst>
              <a:ext uri="{FF2B5EF4-FFF2-40B4-BE49-F238E27FC236}">
                <a16:creationId xmlns:a16="http://schemas.microsoft.com/office/drawing/2014/main" id="{6292DC4B-3A47-4277-AD05-6232C4FCD0A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r="1"/>
          <a:stretch/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833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berto-flore-brinan-finke-credit">
            <a:extLst>
              <a:ext uri="{FF2B5EF4-FFF2-40B4-BE49-F238E27FC236}">
                <a16:creationId xmlns:a16="http://schemas.microsoft.com/office/drawing/2014/main" id="{75902F77-6884-49F2-8797-B2D0627D9A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256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11912_230224">
            <a:extLst>
              <a:ext uri="{FF2B5EF4-FFF2-40B4-BE49-F238E27FC236}">
                <a16:creationId xmlns:a16="http://schemas.microsoft.com/office/drawing/2014/main" id="{0B6C9195-E773-42A3-8D2F-FAD5CFA98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23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pl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chemeClr val="bg1"/>
                </a:solidFill>
                <a:latin typeface="Akzidenz Grotesk BE Bold" pitchFamily="2" charset="0"/>
              </a:rPr>
              <a:t>INSIDE</a:t>
            </a:r>
            <a:r>
              <a:rPr lang="en-US" sz="2400" dirty="0">
                <a:latin typeface="Akzidenz Grotesk BE Bold" pitchFamily="2" charset="0"/>
              </a:rPr>
              <a:t> + OUTSIDE</a:t>
            </a:r>
          </a:p>
        </p:txBody>
      </p:sp>
    </p:spTree>
    <p:extLst>
      <p:ext uri="{BB962C8B-B14F-4D97-AF65-F5344CB8AC3E}">
        <p14:creationId xmlns:p14="http://schemas.microsoft.com/office/powerpoint/2010/main" val="30409749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IV. CHILDREN’S AREA</a:t>
            </a:r>
          </a:p>
        </p:txBody>
      </p:sp>
    </p:spTree>
    <p:extLst>
      <p:ext uri="{BB962C8B-B14F-4D97-AF65-F5344CB8AC3E}">
        <p14:creationId xmlns:p14="http://schemas.microsoft.com/office/powerpoint/2010/main" val="12593064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GROUND FLOOR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E95205-CDC8-4021-955F-9E44FFC4D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9719" r="1667" b="2222"/>
          <a:stretch/>
        </p:blipFill>
        <p:spPr>
          <a:xfrm>
            <a:off x="152400" y="666572"/>
            <a:ext cx="8839200" cy="603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A_Marcopoulos_8865 copy">
            <a:extLst>
              <a:ext uri="{FF2B5EF4-FFF2-40B4-BE49-F238E27FC236}">
                <a16:creationId xmlns:a16="http://schemas.microsoft.com/office/drawing/2014/main" id="{53407CC1-D202-4F8E-B6DB-54ED5397E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3" y="0"/>
            <a:ext cx="4573587" cy="6858000"/>
          </a:xfrm>
          <a:prstGeom prst="rect">
            <a:avLst/>
          </a:prstGeom>
        </p:spPr>
      </p:pic>
      <p:pic>
        <p:nvPicPr>
          <p:cNvPr id="4" name="Picture 3" descr="CMA_Marcopoulos_RGB_9050 copy">
            <a:extLst>
              <a:ext uri="{FF2B5EF4-FFF2-40B4-BE49-F238E27FC236}">
                <a16:creationId xmlns:a16="http://schemas.microsoft.com/office/drawing/2014/main" id="{E8999FFC-A6CC-4837-B465-6216F79F2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54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wGardensLibrary_PhotoByBruceDamonte_33 copy">
            <a:extLst>
              <a:ext uri="{FF2B5EF4-FFF2-40B4-BE49-F238E27FC236}">
                <a16:creationId xmlns:a16="http://schemas.microsoft.com/office/drawing/2014/main" id="{2EBC31A5-1E18-4943-B9DC-994A7EF84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912" y="0"/>
            <a:ext cx="1028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37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A_Marcopoulos_8555 copy">
            <a:extLst>
              <a:ext uri="{FF2B5EF4-FFF2-40B4-BE49-F238E27FC236}">
                <a16:creationId xmlns:a16="http://schemas.microsoft.com/office/drawing/2014/main" id="{CAFC4552-7F20-4AC9-BD6A-203D5477E0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675" y="0"/>
            <a:ext cx="102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36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CENTRAL STORYTIME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E5394-BBA5-4EAF-AC94-404F70783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 b="13054"/>
          <a:stretch/>
        </p:blipFill>
        <p:spPr>
          <a:xfrm>
            <a:off x="228600" y="666572"/>
            <a:ext cx="8686800" cy="59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6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8600" y="76200"/>
            <a:ext cx="8763000" cy="5903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latin typeface="Akzidenz Grotesk BE Bold" pitchFamily="2" charset="0"/>
              </a:rPr>
              <a:t>CORNER STORYTIME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96843-BCF7-45F0-9DA2-AD81C7D30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2500" b="13054"/>
          <a:stretch/>
        </p:blipFill>
        <p:spPr>
          <a:xfrm>
            <a:off x="228600" y="666572"/>
            <a:ext cx="8686800" cy="59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1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7DF08A-8EFA-4258-9DB1-FD81576E2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685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kzidenz Grotesk BE Medium" pitchFamily="2" charset="0"/>
              </a:rPr>
              <a:t>READING BOULDER</a:t>
            </a:r>
          </a:p>
          <a:p>
            <a:pPr marL="0" indent="0" algn="ctr">
              <a:buNone/>
            </a:pPr>
            <a:r>
              <a:rPr lang="en-US" sz="3600" b="1" i="1" dirty="0">
                <a:latin typeface="Akzidenz Grotesk BE Medium" pitchFamily="2" charset="0"/>
              </a:rPr>
              <a:t>COMMUNITIES</a:t>
            </a:r>
          </a:p>
        </p:txBody>
      </p:sp>
    </p:spTree>
    <p:extLst>
      <p:ext uri="{BB962C8B-B14F-4D97-AF65-F5344CB8AC3E}">
        <p14:creationId xmlns:p14="http://schemas.microsoft.com/office/powerpoint/2010/main" val="1650031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70962B73B3C4D89A5E644E1FF7FF7" ma:contentTypeVersion="10" ma:contentTypeDescription="Create a new document." ma:contentTypeScope="" ma:versionID="020cef2f0db5180810f4f10e69d92d70">
  <xsd:schema xmlns:xsd="http://www.w3.org/2001/XMLSchema" xmlns:xs="http://www.w3.org/2001/XMLSchema" xmlns:p="http://schemas.microsoft.com/office/2006/metadata/properties" xmlns:ns2="ae530f25-f241-41d6-a015-63ddd820d66a" xmlns:ns3="2919edbe-ccfd-4545-85f9-e963b64df908" targetNamespace="http://schemas.microsoft.com/office/2006/metadata/properties" ma:root="true" ma:fieldsID="01c50fd54891e78e19675f7bd682ecdd" ns2:_="" ns3:_="">
    <xsd:import namespace="ae530f25-f241-41d6-a015-63ddd820d66a"/>
    <xsd:import namespace="2919edbe-ccfd-4545-85f9-e963b64df9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30f25-f241-41d6-a015-63ddd820d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19edbe-ccfd-4545-85f9-e963b64df90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919edbe-ccfd-4545-85f9-e963b64df908">
      <UserInfo>
        <DisplayName>Farnan,  David</DisplayName>
        <AccountId>75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7F76F40-846C-464D-9831-379A67B35D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530f25-f241-41d6-a015-63ddd820d66a"/>
    <ds:schemaRef ds:uri="2919edbe-ccfd-4545-85f9-e963b64df9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900207-A494-4988-806E-C5A1ABD086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F8D957-1E19-4B7F-9A41-69F753E684AC}">
  <ds:schemaRefs>
    <ds:schemaRef ds:uri="ae530f25-f241-41d6-a015-63ddd820d66a"/>
    <ds:schemaRef ds:uri="http://schemas.microsoft.com/office/infopath/2007/PartnerControl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2919edbe-ccfd-4545-85f9-e963b64df90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21186</TotalTime>
  <Words>421</Words>
  <Application>Microsoft Office PowerPoint</Application>
  <PresentationFormat>On-screen Show (4:3)</PresentationFormat>
  <Paragraphs>111</Paragraphs>
  <Slides>86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Akzidenz Grotesk BE Bold</vt:lpstr>
      <vt:lpstr>Akzidenz Grotesk BE Medium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</dc:title>
  <dc:creator>Nevin Blum</dc:creator>
  <cp:lastModifiedBy>Gaona,  Antonia</cp:lastModifiedBy>
  <cp:revision>172</cp:revision>
  <cp:lastPrinted>2019-01-08T17:27:09Z</cp:lastPrinted>
  <dcterms:created xsi:type="dcterms:W3CDTF">2018-10-11T00:32:41Z</dcterms:created>
  <dcterms:modified xsi:type="dcterms:W3CDTF">2019-03-12T19:22:51Z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0x010100EAD70962B73B3C4D89A5E644E1FF7FF7</vt:lpwstr>
  </property>
</Properties>
</file>