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0"/>
  </p:notesMasterIdLst>
  <p:sldIdLst>
    <p:sldId id="256" r:id="rId7"/>
    <p:sldId id="276" r:id="rId8"/>
    <p:sldId id="2614" r:id="rId9"/>
    <p:sldId id="2620" r:id="rId10"/>
    <p:sldId id="2367" r:id="rId11"/>
    <p:sldId id="2359" r:id="rId12"/>
    <p:sldId id="2616" r:id="rId13"/>
    <p:sldId id="273" r:id="rId14"/>
    <p:sldId id="2611" r:id="rId15"/>
    <p:sldId id="2617" r:id="rId16"/>
    <p:sldId id="267" r:id="rId17"/>
    <p:sldId id="268" r:id="rId18"/>
    <p:sldId id="2618" r:id="rId19"/>
    <p:sldId id="2613" r:id="rId20"/>
    <p:sldId id="279" r:id="rId21"/>
    <p:sldId id="278" r:id="rId22"/>
    <p:sldId id="280" r:id="rId23"/>
    <p:sldId id="257" r:id="rId24"/>
    <p:sldId id="259" r:id="rId25"/>
    <p:sldId id="2360" r:id="rId26"/>
    <p:sldId id="2361" r:id="rId27"/>
    <p:sldId id="2362" r:id="rId28"/>
    <p:sldId id="2622" r:id="rId29"/>
    <p:sldId id="2623" r:id="rId30"/>
    <p:sldId id="2592" r:id="rId31"/>
    <p:sldId id="2621" r:id="rId32"/>
    <p:sldId id="2593" r:id="rId33"/>
    <p:sldId id="2380" r:id="rId34"/>
    <p:sldId id="260" r:id="rId35"/>
    <p:sldId id="261" r:id="rId36"/>
    <p:sldId id="258" r:id="rId37"/>
    <p:sldId id="2615" r:id="rId38"/>
    <p:sldId id="2610" r:id="rId39"/>
    <p:sldId id="2612" r:id="rId40"/>
    <p:sldId id="264" r:id="rId41"/>
    <p:sldId id="2624" r:id="rId42"/>
    <p:sldId id="263" r:id="rId43"/>
    <p:sldId id="2625" r:id="rId44"/>
    <p:sldId id="2626" r:id="rId45"/>
    <p:sldId id="2627" r:id="rId46"/>
    <p:sldId id="2628" r:id="rId47"/>
    <p:sldId id="262" r:id="rId48"/>
    <p:sldId id="26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B54D2-1DFF-8017-2E80-7460D14DDFF1}" v="16" dt="2021-10-27T21:40:49.316"/>
    <p1510:client id="{D0084B3C-CFE5-4AE7-C561-23595FE55B4C}" v="258" dt="2021-10-27T20:16:36.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24" autoAdjust="0"/>
    <p:restoredTop sz="94660"/>
  </p:normalViewPr>
  <p:slideViewPr>
    <p:cSldViewPr snapToGrid="0">
      <p:cViewPr varScale="1">
        <p:scale>
          <a:sx n="59" d="100"/>
          <a:sy n="59" d="100"/>
        </p:scale>
        <p:origin x="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oleObject" Target="https://cityofboulder.sharepoint.com/sites/2020Budget/Shared%20Documents/General/Resources%20&amp;%20Instructions/Taxes%20and%20Revenue/Sales%20and%20Use%20Taxes/SALES%20TAX%20HISTORY%20&amp;%20BREAKOUTS%201964%20-%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Sales Tax History</a:t>
            </a:r>
            <a:r>
              <a:rPr lang="en-US" baseline="0"/>
              <a:t> and Current Rate Forecast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'Sales Tax For Graph '!$D$11</c:f>
              <c:strCache>
                <c:ptCount val="1"/>
                <c:pt idx="0">
                  <c:v>General Fund</c:v>
                </c:pt>
              </c:strCache>
            </c:strRef>
          </c:tx>
          <c:spPr>
            <a:solidFill>
              <a:schemeClr val="accent1"/>
            </a:solidFill>
            <a:ln>
              <a:noFill/>
            </a:ln>
            <a:effectLst/>
          </c:spPr>
          <c:invertIfNegative val="0"/>
          <c:cat>
            <c:strRef>
              <c:f>'Sales Tax For Graph '!$C$12:$C$19</c:f>
              <c:strCache>
                <c:ptCount val="7"/>
                <c:pt idx="0">
                  <c:v>2010-2013</c:v>
                </c:pt>
                <c:pt idx="1">
                  <c:v>2014</c:v>
                </c:pt>
                <c:pt idx="2">
                  <c:v>2015-2018</c:v>
                </c:pt>
                <c:pt idx="3">
                  <c:v>2019-2021</c:v>
                </c:pt>
                <c:pt idx="4">
                  <c:v>2022-2024</c:v>
                </c:pt>
                <c:pt idx="5">
                  <c:v>2025-2029</c:v>
                </c:pt>
                <c:pt idx="6">
                  <c:v>2030-2035</c:v>
                </c:pt>
              </c:strCache>
            </c:strRef>
          </c:cat>
          <c:val>
            <c:numRef>
              <c:f>'Sales Tax For Graph '!$D$12:$D$19</c:f>
              <c:numCache>
                <c:formatCode>0.00%</c:formatCode>
                <c:ptCount val="8"/>
                <c:pt idx="0">
                  <c:v>1.6799999999999999E-2</c:v>
                </c:pt>
                <c:pt idx="1">
                  <c:v>1.6799999999999999E-2</c:v>
                </c:pt>
                <c:pt idx="2">
                  <c:v>1.6799999999999999E-2</c:v>
                </c:pt>
                <c:pt idx="3">
                  <c:v>1.7899999999999999E-2</c:v>
                </c:pt>
                <c:pt idx="4">
                  <c:v>1.7899999999999999E-2</c:v>
                </c:pt>
                <c:pt idx="5">
                  <c:v>1.6400000000000001E-2</c:v>
                </c:pt>
                <c:pt idx="6">
                  <c:v>1.7899999999999999E-2</c:v>
                </c:pt>
              </c:numCache>
            </c:numRef>
          </c:val>
          <c:extLst>
            <c:ext xmlns:c16="http://schemas.microsoft.com/office/drawing/2014/chart" uri="{C3380CC4-5D6E-409C-BE32-E72D297353CC}">
              <c16:uniqueId val="{00000000-E6A5-464E-B50A-454FA7EA1DA0}"/>
            </c:ext>
          </c:extLst>
        </c:ser>
        <c:ser>
          <c:idx val="1"/>
          <c:order val="1"/>
          <c:tx>
            <c:strRef>
              <c:f>'Sales Tax For Graph '!$E$11</c:f>
              <c:strCache>
                <c:ptCount val="1"/>
                <c:pt idx="0">
                  <c:v>Open Space</c:v>
                </c:pt>
              </c:strCache>
            </c:strRef>
          </c:tx>
          <c:spPr>
            <a:solidFill>
              <a:schemeClr val="accent2"/>
            </a:solidFill>
            <a:ln>
              <a:noFill/>
            </a:ln>
            <a:effectLst/>
          </c:spPr>
          <c:invertIfNegative val="0"/>
          <c:cat>
            <c:strRef>
              <c:f>'Sales Tax For Graph '!$C$12:$C$19</c:f>
              <c:strCache>
                <c:ptCount val="7"/>
                <c:pt idx="0">
                  <c:v>2010-2013</c:v>
                </c:pt>
                <c:pt idx="1">
                  <c:v>2014</c:v>
                </c:pt>
                <c:pt idx="2">
                  <c:v>2015-2018</c:v>
                </c:pt>
                <c:pt idx="3">
                  <c:v>2019-2021</c:v>
                </c:pt>
                <c:pt idx="4">
                  <c:v>2022-2024</c:v>
                </c:pt>
                <c:pt idx="5">
                  <c:v>2025-2029</c:v>
                </c:pt>
                <c:pt idx="6">
                  <c:v>2030-2035</c:v>
                </c:pt>
              </c:strCache>
            </c:strRef>
          </c:cat>
          <c:val>
            <c:numRef>
              <c:f>'Sales Tax For Graph '!$E$12:$E$19</c:f>
              <c:numCache>
                <c:formatCode>0.00%</c:formatCode>
                <c:ptCount val="8"/>
                <c:pt idx="0">
                  <c:v>8.8000000000000005E-3</c:v>
                </c:pt>
                <c:pt idx="1">
                  <c:v>8.8000000000000005E-3</c:v>
                </c:pt>
                <c:pt idx="2">
                  <c:v>8.8000000000000005E-3</c:v>
                </c:pt>
                <c:pt idx="3">
                  <c:v>7.7000000000000002E-3</c:v>
                </c:pt>
                <c:pt idx="4">
                  <c:v>7.7000000000000002E-3</c:v>
                </c:pt>
                <c:pt idx="5">
                  <c:v>7.7000000000000002E-3</c:v>
                </c:pt>
                <c:pt idx="6">
                  <c:v>7.7000000000000002E-3</c:v>
                </c:pt>
              </c:numCache>
            </c:numRef>
          </c:val>
          <c:extLst>
            <c:ext xmlns:c16="http://schemas.microsoft.com/office/drawing/2014/chart" uri="{C3380CC4-5D6E-409C-BE32-E72D297353CC}">
              <c16:uniqueId val="{00000001-E6A5-464E-B50A-454FA7EA1DA0}"/>
            </c:ext>
          </c:extLst>
        </c:ser>
        <c:ser>
          <c:idx val="2"/>
          <c:order val="2"/>
          <c:tx>
            <c:strRef>
              <c:f>'Sales Tax For Graph '!$F$11</c:f>
              <c:strCache>
                <c:ptCount val="1"/>
                <c:pt idx="0">
                  <c:v>Parks Acquisition &amp; Recreation</c:v>
                </c:pt>
              </c:strCache>
            </c:strRef>
          </c:tx>
          <c:spPr>
            <a:solidFill>
              <a:schemeClr val="accent3"/>
            </a:solidFill>
            <a:ln>
              <a:noFill/>
            </a:ln>
            <a:effectLst/>
          </c:spPr>
          <c:invertIfNegative val="0"/>
          <c:cat>
            <c:strRef>
              <c:f>'Sales Tax For Graph '!$C$12:$C$19</c:f>
              <c:strCache>
                <c:ptCount val="7"/>
                <c:pt idx="0">
                  <c:v>2010-2013</c:v>
                </c:pt>
                <c:pt idx="1">
                  <c:v>2014</c:v>
                </c:pt>
                <c:pt idx="2">
                  <c:v>2015-2018</c:v>
                </c:pt>
                <c:pt idx="3">
                  <c:v>2019-2021</c:v>
                </c:pt>
                <c:pt idx="4">
                  <c:v>2022-2024</c:v>
                </c:pt>
                <c:pt idx="5">
                  <c:v>2025-2029</c:v>
                </c:pt>
                <c:pt idx="6">
                  <c:v>2030-2035</c:v>
                </c:pt>
              </c:strCache>
            </c:strRef>
          </c:cat>
          <c:val>
            <c:numRef>
              <c:f>'Sales Tax For Graph '!$F$12:$F$19</c:f>
              <c:numCache>
                <c:formatCode>0.00%</c:formatCode>
                <c:ptCount val="8"/>
                <c:pt idx="0">
                  <c:v>2.5000000000000001E-3</c:v>
                </c:pt>
                <c:pt idx="1">
                  <c:v>2.5000000000000001E-3</c:v>
                </c:pt>
                <c:pt idx="2">
                  <c:v>2.5000000000000001E-3</c:v>
                </c:pt>
                <c:pt idx="3">
                  <c:v>2.5000000000000001E-3</c:v>
                </c:pt>
                <c:pt idx="4">
                  <c:v>2.5000000000000001E-3</c:v>
                </c:pt>
                <c:pt idx="5">
                  <c:v>2.5000000000000001E-3</c:v>
                </c:pt>
                <c:pt idx="6">
                  <c:v>2.5000000000000001E-3</c:v>
                </c:pt>
              </c:numCache>
            </c:numRef>
          </c:val>
          <c:extLst>
            <c:ext xmlns:c16="http://schemas.microsoft.com/office/drawing/2014/chart" uri="{C3380CC4-5D6E-409C-BE32-E72D297353CC}">
              <c16:uniqueId val="{00000002-E6A5-464E-B50A-454FA7EA1DA0}"/>
            </c:ext>
          </c:extLst>
        </c:ser>
        <c:ser>
          <c:idx val="3"/>
          <c:order val="3"/>
          <c:tx>
            <c:strRef>
              <c:f>'Sales Tax For Graph '!$G$11</c:f>
              <c:strCache>
                <c:ptCount val="1"/>
                <c:pt idx="0">
                  <c:v>Transportation</c:v>
                </c:pt>
              </c:strCache>
            </c:strRef>
          </c:tx>
          <c:spPr>
            <a:solidFill>
              <a:schemeClr val="accent4"/>
            </a:solidFill>
            <a:ln>
              <a:noFill/>
            </a:ln>
            <a:effectLst/>
          </c:spPr>
          <c:invertIfNegative val="0"/>
          <c:cat>
            <c:strRef>
              <c:f>'Sales Tax For Graph '!$C$12:$C$19</c:f>
              <c:strCache>
                <c:ptCount val="7"/>
                <c:pt idx="0">
                  <c:v>2010-2013</c:v>
                </c:pt>
                <c:pt idx="1">
                  <c:v>2014</c:v>
                </c:pt>
                <c:pt idx="2">
                  <c:v>2015-2018</c:v>
                </c:pt>
                <c:pt idx="3">
                  <c:v>2019-2021</c:v>
                </c:pt>
                <c:pt idx="4">
                  <c:v>2022-2024</c:v>
                </c:pt>
                <c:pt idx="5">
                  <c:v>2025-2029</c:v>
                </c:pt>
                <c:pt idx="6">
                  <c:v>2030-2035</c:v>
                </c:pt>
              </c:strCache>
            </c:strRef>
          </c:cat>
          <c:val>
            <c:numRef>
              <c:f>'Sales Tax For Graph '!$G$12:$G$19</c:f>
              <c:numCache>
                <c:formatCode>0.00%</c:formatCode>
                <c:ptCount val="8"/>
                <c:pt idx="0">
                  <c:v>6.0000000000000001E-3</c:v>
                </c:pt>
                <c:pt idx="1">
                  <c:v>7.4999999999999997E-3</c:v>
                </c:pt>
                <c:pt idx="2">
                  <c:v>7.4999999999999997E-3</c:v>
                </c:pt>
                <c:pt idx="3">
                  <c:v>7.4999999999999997E-3</c:v>
                </c:pt>
                <c:pt idx="4">
                  <c:v>7.4999999999999997E-3</c:v>
                </c:pt>
                <c:pt idx="5">
                  <c:v>7.4999999999999997E-3</c:v>
                </c:pt>
                <c:pt idx="6">
                  <c:v>6.0000000000000001E-3</c:v>
                </c:pt>
              </c:numCache>
            </c:numRef>
          </c:val>
          <c:extLst>
            <c:ext xmlns:c16="http://schemas.microsoft.com/office/drawing/2014/chart" uri="{C3380CC4-5D6E-409C-BE32-E72D297353CC}">
              <c16:uniqueId val="{00000003-E6A5-464E-B50A-454FA7EA1DA0}"/>
            </c:ext>
          </c:extLst>
        </c:ser>
        <c:ser>
          <c:idx val="4"/>
          <c:order val="4"/>
          <c:tx>
            <c:strRef>
              <c:f>'Sales Tax For Graph '!$H$11</c:f>
              <c:strCache>
                <c:ptCount val="1"/>
                <c:pt idx="0">
                  <c:v>Community, Culture, Safety Tax</c:v>
                </c:pt>
              </c:strCache>
            </c:strRef>
          </c:tx>
          <c:spPr>
            <a:solidFill>
              <a:schemeClr val="accent5"/>
            </a:solidFill>
            <a:ln>
              <a:noFill/>
            </a:ln>
            <a:effectLst/>
          </c:spPr>
          <c:invertIfNegative val="0"/>
          <c:cat>
            <c:strRef>
              <c:f>'Sales Tax For Graph '!$C$12:$C$19</c:f>
              <c:strCache>
                <c:ptCount val="7"/>
                <c:pt idx="0">
                  <c:v>2010-2013</c:v>
                </c:pt>
                <c:pt idx="1">
                  <c:v>2014</c:v>
                </c:pt>
                <c:pt idx="2">
                  <c:v>2015-2018</c:v>
                </c:pt>
                <c:pt idx="3">
                  <c:v>2019-2021</c:v>
                </c:pt>
                <c:pt idx="4">
                  <c:v>2022-2024</c:v>
                </c:pt>
                <c:pt idx="5">
                  <c:v>2025-2029</c:v>
                </c:pt>
                <c:pt idx="6">
                  <c:v>2030-2035</c:v>
                </c:pt>
              </c:strCache>
            </c:strRef>
          </c:cat>
          <c:val>
            <c:numRef>
              <c:f>'Sales Tax For Graph '!$H$12:$H$19</c:f>
              <c:numCache>
                <c:formatCode>_(* #,##0.00_);_(* \(#,##0.00\);_(* "-"??_);_(@_)</c:formatCode>
                <c:ptCount val="8"/>
                <c:pt idx="0">
                  <c:v>0</c:v>
                </c:pt>
                <c:pt idx="1">
                  <c:v>0</c:v>
                </c:pt>
                <c:pt idx="2" formatCode="0.00%">
                  <c:v>3.0000000000000001E-3</c:v>
                </c:pt>
                <c:pt idx="3" formatCode="0.00%">
                  <c:v>3.0000000000000001E-3</c:v>
                </c:pt>
                <c:pt idx="4">
                  <c:v>0</c:v>
                </c:pt>
                <c:pt idx="5">
                  <c:v>0</c:v>
                </c:pt>
                <c:pt idx="6">
                  <c:v>0</c:v>
                </c:pt>
              </c:numCache>
            </c:numRef>
          </c:val>
          <c:extLst>
            <c:ext xmlns:c16="http://schemas.microsoft.com/office/drawing/2014/chart" uri="{C3380CC4-5D6E-409C-BE32-E72D297353CC}">
              <c16:uniqueId val="{00000004-E6A5-464E-B50A-454FA7EA1DA0}"/>
            </c:ext>
          </c:extLst>
        </c:ser>
        <c:dLbls>
          <c:showLegendKey val="0"/>
          <c:showVal val="0"/>
          <c:showCatName val="0"/>
          <c:showSerName val="0"/>
          <c:showPercent val="0"/>
          <c:showBubbleSize val="0"/>
        </c:dLbls>
        <c:gapWidth val="95"/>
        <c:overlap val="100"/>
        <c:axId val="755124600"/>
        <c:axId val="755123288"/>
      </c:barChart>
      <c:catAx>
        <c:axId val="75512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123288"/>
        <c:crosses val="autoZero"/>
        <c:auto val="1"/>
        <c:lblAlgn val="ctr"/>
        <c:lblOffset val="100"/>
        <c:noMultiLvlLbl val="0"/>
      </c:catAx>
      <c:valAx>
        <c:axId val="75512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City</a:t>
                </a:r>
                <a:r>
                  <a:rPr lang="en-US" baseline="0"/>
                  <a:t> of Boulder Sales Tax Rate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124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Tax</c:v>
                </c:pt>
              </c:strCache>
            </c:strRef>
          </c:tx>
          <c:dPt>
            <c:idx val="0"/>
            <c:bubble3D val="0"/>
            <c:spPr>
              <a:solidFill>
                <a:srgbClr val="678375"/>
              </a:solidFill>
              <a:ln w="19050">
                <a:solidFill>
                  <a:schemeClr val="lt1"/>
                </a:solidFill>
              </a:ln>
              <a:effectLst/>
            </c:spPr>
            <c:extLst>
              <c:ext xmlns:c16="http://schemas.microsoft.com/office/drawing/2014/chart" uri="{C3380CC4-5D6E-409C-BE32-E72D297353CC}">
                <c16:uniqueId val="{00000001-CAB2-4DB5-BC35-A2531A263048}"/>
              </c:ext>
            </c:extLst>
          </c:dPt>
          <c:dPt>
            <c:idx val="1"/>
            <c:bubble3D val="0"/>
            <c:spPr>
              <a:solidFill>
                <a:srgbClr val="5F7F71"/>
              </a:solidFill>
            </c:spPr>
            <c:extLst>
              <c:ext xmlns:c16="http://schemas.microsoft.com/office/drawing/2014/chart" uri="{C3380CC4-5D6E-409C-BE32-E72D297353CC}">
                <c16:uniqueId val="{00000003-CAB2-4DB5-BC35-A2531A263048}"/>
              </c:ext>
            </c:extLst>
          </c:dPt>
          <c:dPt>
            <c:idx val="2"/>
            <c:bubble3D val="0"/>
            <c:spPr>
              <a:solidFill>
                <a:srgbClr val="566D86"/>
              </a:solidFill>
              <a:ln w="19050">
                <a:solidFill>
                  <a:schemeClr val="lt1"/>
                </a:solidFill>
              </a:ln>
              <a:effectLst/>
            </c:spPr>
            <c:extLst>
              <c:ext xmlns:c16="http://schemas.microsoft.com/office/drawing/2014/chart" uri="{C3380CC4-5D6E-409C-BE32-E72D297353CC}">
                <c16:uniqueId val="{00000005-CAB2-4DB5-BC35-A2531A263048}"/>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CAB2-4DB5-BC35-A2531A263048}"/>
              </c:ext>
            </c:extLst>
          </c:dPt>
          <c:dPt>
            <c:idx val="4"/>
            <c:bubble3D val="0"/>
            <c:spPr>
              <a:solidFill>
                <a:schemeClr val="tx2">
                  <a:lumMod val="40000"/>
                  <a:lumOff val="60000"/>
                </a:schemeClr>
              </a:solidFill>
            </c:spPr>
            <c:extLst>
              <c:ext xmlns:c16="http://schemas.microsoft.com/office/drawing/2014/chart" uri="{C3380CC4-5D6E-409C-BE32-E72D297353CC}">
                <c16:uniqueId val="{00000009-CAB2-4DB5-BC35-A2531A263048}"/>
              </c:ext>
            </c:extLst>
          </c:dPt>
          <c:cat>
            <c:strRef>
              <c:f>Sheet1!$A$2:$A$6</c:f>
              <c:strCache>
                <c:ptCount val="5"/>
                <c:pt idx="0">
                  <c:v>General </c:v>
                </c:pt>
                <c:pt idx="1">
                  <c:v>General - Public Safety</c:v>
                </c:pt>
                <c:pt idx="2">
                  <c:v>Library Fund</c:v>
                </c:pt>
                <c:pt idx="3">
                  <c:v>Parks &amp; Rec</c:v>
                </c:pt>
                <c:pt idx="4">
                  <c:v>Community Housing Assistance Program</c:v>
                </c:pt>
              </c:strCache>
            </c:strRef>
          </c:cat>
          <c:val>
            <c:numRef>
              <c:f>Sheet1!$B$2:$B$6</c:f>
              <c:numCache>
                <c:formatCode>0.00</c:formatCode>
                <c:ptCount val="5"/>
                <c:pt idx="0">
                  <c:v>0.66</c:v>
                </c:pt>
                <c:pt idx="1">
                  <c:v>0.16</c:v>
                </c:pt>
                <c:pt idx="2">
                  <c:v>0.03</c:v>
                </c:pt>
                <c:pt idx="3">
                  <c:v>0.08</c:v>
                </c:pt>
                <c:pt idx="4">
                  <c:v>7.0000000000000007E-2</c:v>
                </c:pt>
              </c:numCache>
            </c:numRef>
          </c:val>
          <c:extLst>
            <c:ext xmlns:c16="http://schemas.microsoft.com/office/drawing/2014/chart" uri="{C3380CC4-5D6E-409C-BE32-E72D297353CC}">
              <c16:uniqueId val="{0000000A-CAB2-4DB5-BC35-A2531A263048}"/>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CC5F5-8F13-6F47-B0DA-B4A669F42FE9}"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F2425-9D8E-D24F-882A-41E83E998A18}" type="slidenum">
              <a:rPr lang="en-US" smtClean="0"/>
              <a:t>‹#›</a:t>
            </a:fld>
            <a:endParaRPr lang="en-US"/>
          </a:p>
        </p:txBody>
      </p:sp>
    </p:spTree>
    <p:extLst>
      <p:ext uri="{BB962C8B-B14F-4D97-AF65-F5344CB8AC3E}">
        <p14:creationId xmlns:p14="http://schemas.microsoft.com/office/powerpoint/2010/main" val="364720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Chris M. would like to have the city/district overlay map here to explain what a district is, </a:t>
            </a:r>
            <a:r>
              <a:rPr lang="en-US" dirty="0" err="1">
                <a:cs typeface="Calibri"/>
              </a:rPr>
              <a:t>ie</a:t>
            </a:r>
            <a:r>
              <a:rPr lang="en-US" dirty="0">
                <a:cs typeface="Calibri"/>
              </a:rPr>
              <a:t>.  the city provides </a:t>
            </a:r>
            <a:r>
              <a:rPr lang="en-US" dirty="0" err="1">
                <a:cs typeface="Calibri"/>
              </a:rPr>
              <a:t>x,y,z</a:t>
            </a:r>
            <a:r>
              <a:rPr lang="en-US" dirty="0">
                <a:cs typeface="Calibri"/>
              </a:rPr>
              <a:t> services.  if a district were formed the district would lay over like..... and provide library services only.</a:t>
            </a:r>
          </a:p>
          <a:p>
            <a:endParaRPr lang="en-US" dirty="0"/>
          </a:p>
        </p:txBody>
      </p:sp>
      <p:sp>
        <p:nvSpPr>
          <p:cNvPr id="4" name="Slide Number Placeholder 3"/>
          <p:cNvSpPr>
            <a:spLocks noGrp="1"/>
          </p:cNvSpPr>
          <p:nvPr>
            <p:ph type="sldNum" sz="quarter" idx="5"/>
          </p:nvPr>
        </p:nvSpPr>
        <p:spPr/>
        <p:txBody>
          <a:bodyPr/>
          <a:lstStyle/>
          <a:p>
            <a:fld id="{C9BF2425-9D8E-D24F-882A-41E83E998A18}" type="slidenum">
              <a:rPr lang="en-US" smtClean="0"/>
              <a:t>3</a:t>
            </a:fld>
            <a:endParaRPr lang="en-US"/>
          </a:p>
        </p:txBody>
      </p:sp>
    </p:spTree>
    <p:extLst>
      <p:ext uri="{BB962C8B-B14F-4D97-AF65-F5344CB8AC3E}">
        <p14:creationId xmlns:p14="http://schemas.microsoft.com/office/powerpoint/2010/main" val="253855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Steve Catanach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8CA73-ADC3-41DF-8A2D-159C516A8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93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information about:</a:t>
            </a:r>
          </a:p>
          <a:p>
            <a:r>
              <a:rPr lang="en-US"/>
              <a:t>Total cost of service - how much does it cost to provide library services – which depends on services and service levels</a:t>
            </a:r>
          </a:p>
          <a:p>
            <a:r>
              <a:rPr lang="en-US"/>
              <a:t>Library funding scenarios – where we present different funding options – </a:t>
            </a:r>
          </a:p>
          <a:p>
            <a:r>
              <a:rPr lang="en-US"/>
              <a:t>Potential impact to the city budget if a library district is formed</a:t>
            </a:r>
          </a:p>
          <a:p>
            <a:r>
              <a:rPr lang="en-US"/>
              <a:t>End with putting this funding discussion in the context of other potential financial matters </a:t>
            </a:r>
          </a:p>
        </p:txBody>
      </p:sp>
      <p:sp>
        <p:nvSpPr>
          <p:cNvPr id="4" name="Slide Number Placeholder 3"/>
          <p:cNvSpPr>
            <a:spLocks noGrp="1"/>
          </p:cNvSpPr>
          <p:nvPr>
            <p:ph type="sldNum" sz="quarter" idx="5"/>
          </p:nvPr>
        </p:nvSpPr>
        <p:spPr/>
        <p:txBody>
          <a:bodyPr/>
          <a:lstStyle/>
          <a:p>
            <a:fld id="{4088CA73-ADC3-41DF-8A2D-159C516A8B34}" type="slidenum">
              <a:rPr lang="en-US" smtClean="0"/>
              <a:t>6</a:t>
            </a:fld>
            <a:endParaRPr lang="en-US"/>
          </a:p>
        </p:txBody>
      </p:sp>
    </p:spTree>
    <p:extLst>
      <p:ext uri="{BB962C8B-B14F-4D97-AF65-F5344CB8AC3E}">
        <p14:creationId xmlns:p14="http://schemas.microsoft.com/office/powerpoint/2010/main" val="200611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F2425-9D8E-D24F-882A-41E83E998A18}" type="slidenum">
              <a:rPr lang="en-US" smtClean="0"/>
              <a:t>11</a:t>
            </a:fld>
            <a:endParaRPr lang="en-US"/>
          </a:p>
        </p:txBody>
      </p:sp>
    </p:spTree>
    <p:extLst>
      <p:ext uri="{BB962C8B-B14F-4D97-AF65-F5344CB8AC3E}">
        <p14:creationId xmlns:p14="http://schemas.microsoft.com/office/powerpoint/2010/main" val="115440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1" indent="-177561">
              <a:buFont typeface="Arial"/>
              <a:buChar char="•"/>
            </a:pPr>
            <a:r>
              <a:rPr lang="en-US"/>
              <a:t>City receives 14 cents of every dollar of property tax collected.  The largest portion of tax collected is for schools.</a:t>
            </a:r>
          </a:p>
          <a:p>
            <a:pPr marL="177561" indent="-177561">
              <a:buFont typeface="Arial"/>
              <a:buChar char="•"/>
            </a:pPr>
            <a:r>
              <a:rPr lang="en-US"/>
              <a:t>Properties are assessed every other year. City property tax revenue is split between several funds including the General fund, Library Fund, Parks and Recreation Fund, and the Community Housing Assistance Program Fund. </a:t>
            </a:r>
          </a:p>
          <a:p>
            <a:pPr marL="177561" indent="-177561">
              <a:buFont typeface="Arial"/>
              <a:buChar char="•"/>
            </a:pPr>
            <a:r>
              <a:rPr lang="en-US"/>
              <a:t>The city’s mill levy rate is 11.981 mills and city charter allows for a mill rate up to 13 mills</a:t>
            </a:r>
            <a:endParaRPr lang="en-US">
              <a:cs typeface="Arial"/>
            </a:endParaRPr>
          </a:p>
          <a:p>
            <a:endParaRPr lang="en-US"/>
          </a:p>
        </p:txBody>
      </p:sp>
      <p:sp>
        <p:nvSpPr>
          <p:cNvPr id="4" name="Slide Number Placeholder 3"/>
          <p:cNvSpPr>
            <a:spLocks noGrp="1"/>
          </p:cNvSpPr>
          <p:nvPr>
            <p:ph type="sldNum" sz="quarter" idx="10"/>
          </p:nvPr>
        </p:nvSpPr>
        <p:spPr/>
        <p:txBody>
          <a:bodyPr lIns="91410" tIns="45704" rIns="91410" bIns="45704"/>
          <a:lstStyle/>
          <a:p>
            <a:pPr marL="0" marR="0" lvl="0" indent="0" algn="r" defTabSz="914400" rtl="0" eaLnBrk="1" fontAlgn="auto" latinLnBrk="0" hangingPunct="1">
              <a:lnSpc>
                <a:spcPct val="100000"/>
              </a:lnSpc>
              <a:spcBef>
                <a:spcPts val="0"/>
              </a:spcBef>
              <a:spcAft>
                <a:spcPts val="0"/>
              </a:spcAft>
              <a:buClrTx/>
              <a:buSzTx/>
              <a:buFontTx/>
              <a:buNone/>
              <a:tabLst/>
              <a:defRPr/>
            </a:pPr>
            <a:fld id="{3D47BC98-A263-4954-91DB-5AEA7493C3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2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b="0" i="0" u="none" strike="noStrike">
                <a:solidFill>
                  <a:srgbClr val="000000"/>
                </a:solidFill>
                <a:effectLst/>
                <a:latin typeface="Arial" panose="020B0604020202020204" pitchFamily="34" charset="0"/>
              </a:rPr>
              <a:t>This slide presents different funding options that have been discussed. Will walk through this slide scenario by scenario.</a:t>
            </a:r>
          </a:p>
          <a:p>
            <a:pPr defTabSz="933237">
              <a:defRPr/>
            </a:pPr>
            <a:endParaRPr lang="en-US" sz="1800" b="0" i="0" u="none" strike="noStrike">
              <a:solidFill>
                <a:srgbClr val="000000"/>
              </a:solidFill>
              <a:effectLst/>
              <a:latin typeface="Arial" panose="020B0604020202020204" pitchFamily="34" charset="0"/>
            </a:endParaRPr>
          </a:p>
          <a:p>
            <a:pPr defTabSz="933237">
              <a:defRPr/>
            </a:pPr>
            <a:r>
              <a:rPr lang="en-US" sz="1800" b="0" i="0" u="sng" strike="noStrike">
                <a:solidFill>
                  <a:srgbClr val="000000"/>
                </a:solidFill>
                <a:effectLst/>
                <a:latin typeface="Arial" panose="020B0604020202020204" pitchFamily="34" charset="0"/>
              </a:rPr>
              <a:t>Scenario 1 </a:t>
            </a:r>
            <a:r>
              <a:rPr lang="en-US" sz="1800" b="0" i="0" u="none" strike="noStrike">
                <a:solidFill>
                  <a:srgbClr val="000000"/>
                </a:solidFill>
                <a:effectLst/>
                <a:latin typeface="Arial" panose="020B0604020202020204" pitchFamily="34" charset="0"/>
              </a:rPr>
              <a:t>is a library district funded by a dedicated property that would fund an expanded service level generating ~$20M/year – with the boundary shown on the previous slide, the mill levy needed to generate $20M is estimated to be 3.85 mills. To demonstrate the impact of the 3.85 library district mill levy on residential property owners – in the last column we assumed residential property with a market value of $850K.  For properties in the county this would be an increase of 3.85 mills so the impact would be $234 increase in their annual property tax bill (~4%). For properties within the city we assume these property owners would also have only be assessed a total mill levy of 3.85 for the library – so the city’s current mill levy dedicated to the library of .333 would go away so the net mill levy increase for properties in the city would be less – a 3.517 increase so the impact would be - $214 increase to the property tax bill within the city (~4%).</a:t>
            </a:r>
          </a:p>
          <a:p>
            <a:pPr defTabSz="933237">
              <a:defRPr/>
            </a:pPr>
            <a:endParaRPr lang="en-US" sz="1800" b="0" i="0" u="none" strike="noStrike">
              <a:solidFill>
                <a:srgbClr val="000000"/>
              </a:solidFill>
              <a:effectLst/>
              <a:latin typeface="Arial" panose="020B0604020202020204" pitchFamily="34" charset="0"/>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Helvetica Neue"/>
                <a:cs typeface="Calibri" panose="020F0502020204030204" pitchFamily="34" charset="0"/>
              </a:rPr>
              <a:t>Net mill levy increase to property owners in the city is (3.85-.333=3.517)</a:t>
            </a:r>
            <a:endParaRPr lang="en-US" sz="1800"/>
          </a:p>
          <a:p>
            <a:pPr defTabSz="933237">
              <a:defRPr/>
            </a:pPr>
            <a:endParaRPr lang="en-US" sz="1800" b="0" i="0" u="none" strike="noStrike">
              <a:solidFill>
                <a:srgbClr val="000000"/>
              </a:solidFill>
              <a:effectLst/>
              <a:latin typeface="Arial" panose="020B0604020202020204" pitchFamily="34" charset="0"/>
            </a:endParaRPr>
          </a:p>
          <a:p>
            <a:pPr defTabSz="933237">
              <a:defRPr/>
            </a:pPr>
            <a:r>
              <a:rPr lang="en-US" sz="1800" b="0" i="0" u="sng" strike="noStrike">
                <a:solidFill>
                  <a:srgbClr val="000000"/>
                </a:solidFill>
                <a:effectLst/>
                <a:latin typeface="Arial" panose="020B0604020202020204" pitchFamily="34" charset="0"/>
              </a:rPr>
              <a:t>Scenario 2 </a:t>
            </a:r>
            <a:r>
              <a:rPr lang="en-US" sz="1800" b="0" i="0" u="none" strike="noStrike">
                <a:solidFill>
                  <a:srgbClr val="000000"/>
                </a:solidFill>
                <a:effectLst/>
                <a:latin typeface="Arial" panose="020B0604020202020204" pitchFamily="34" charset="0"/>
              </a:rPr>
              <a:t>is to demonstrate if the city’s municipal library had a dedicated property tax that would fund the total cost of an expanded service level generating ~ $20M/year – which would apply only to properties within the city – the mill levy needed to generate $20M is estimated to be 4.56 mills which would result in a $257 increase to annual property tax bills on a property with a market value of $850K (~ 5.3%).</a:t>
            </a:r>
          </a:p>
          <a:p>
            <a:pPr defTabSz="933237">
              <a:defRPr/>
            </a:pPr>
            <a:endParaRPr lang="en-US"/>
          </a:p>
          <a:p>
            <a:pPr defTabSz="933237">
              <a:defRPr/>
            </a:pPr>
            <a:r>
              <a:rPr lang="en-US" u="sng"/>
              <a:t>Scenario 3 </a:t>
            </a:r>
            <a:r>
              <a:rPr lang="en-US" u="none"/>
              <a:t>is a funding scenario where the city’s municipal library had a dedicated property tax that would fund the total cost to the meet community demand service level (as defined in the master plan) and deferred capital maintenance - which would require funding the budget gap from COVID-19 reductions, and funding North Boulder operating.  That total cost as we discussed two slides previous is $15.8M and includes the amounts for administrative overhead. The mill levy needed to generate $15.8M is estimated to be 3.53 mills which would result in a $194 increase to annual property tax bills on a property with a market value of $850K (~4.1%).</a:t>
            </a:r>
          </a:p>
          <a:p>
            <a:pPr defTabSz="933237">
              <a:defRPr/>
            </a:pPr>
            <a:endParaRPr lang="en-US" u="none"/>
          </a:p>
          <a:p>
            <a:pPr defTabSz="933237">
              <a:defRPr/>
            </a:pPr>
            <a:r>
              <a:rPr lang="en-US" u="none"/>
              <a:t>Scenario 4 is a hybrid scenario of current undedicated funding and potential additional increments of dedicated property tax.  So we will walk through each line  - </a:t>
            </a:r>
          </a:p>
          <a:p>
            <a:pPr defTabSz="933237">
              <a:defRPr/>
            </a:pPr>
            <a:endParaRPr lang="en-US" u="none"/>
          </a:p>
          <a:p>
            <a:pPr marL="0" marR="0" lvl="0" indent="0" algn="l" defTabSz="933237" rtl="0" eaLnBrk="1" fontAlgn="auto" latinLnBrk="0" hangingPunct="1">
              <a:lnSpc>
                <a:spcPct val="100000"/>
              </a:lnSpc>
              <a:spcBef>
                <a:spcPts val="0"/>
              </a:spcBef>
              <a:spcAft>
                <a:spcPts val="0"/>
              </a:spcAft>
              <a:buClrTx/>
              <a:buSzTx/>
              <a:buFontTx/>
              <a:buNone/>
              <a:tabLst/>
              <a:defRPr/>
            </a:pPr>
            <a:r>
              <a:rPr lang="en-US" u="none"/>
              <a:t>the first line of Scenario 4 assumes the city’s general fund and the current 0.333 dedicated mill levy would support the funding level in the current 2021 budget of $11.2M which includes the general fund support for administrative overhead.  The next three lines are potential dedicated property tax increments to fund service level increases.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u="none"/>
          </a:p>
          <a:p>
            <a:pPr marL="0" marR="0" lvl="0" indent="0" algn="l" defTabSz="933237" rtl="0" eaLnBrk="1" fontAlgn="auto" latinLnBrk="0" hangingPunct="1">
              <a:lnSpc>
                <a:spcPct val="100000"/>
              </a:lnSpc>
              <a:spcBef>
                <a:spcPts val="0"/>
              </a:spcBef>
              <a:spcAft>
                <a:spcPts val="0"/>
              </a:spcAft>
              <a:buClrTx/>
              <a:buSzTx/>
              <a:buFontTx/>
              <a:buNone/>
              <a:tabLst/>
              <a:defRPr/>
            </a:pPr>
            <a:r>
              <a:rPr lang="en-US" u="none"/>
              <a:t>So to fund the COVID-19 budget gap of $1.3M with a dedicated mill levy would require 0.32 mills and have a $19 annual impact to property tax bills on a property with a market value of $850K (0.37%).</a:t>
            </a:r>
          </a:p>
          <a:p>
            <a:pPr marL="0" marR="0" lvl="0" indent="0" algn="l" defTabSz="933237" rtl="0" eaLnBrk="1" fontAlgn="auto" latinLnBrk="0" hangingPunct="1">
              <a:lnSpc>
                <a:spcPct val="100000"/>
              </a:lnSpc>
              <a:spcBef>
                <a:spcPts val="0"/>
              </a:spcBef>
              <a:spcAft>
                <a:spcPts val="0"/>
              </a:spcAft>
              <a:buClrTx/>
              <a:buSzTx/>
              <a:buFontTx/>
              <a:buNone/>
              <a:tabLst/>
              <a:defRPr/>
            </a:pPr>
            <a:r>
              <a:rPr lang="en-US" u="none"/>
              <a:t>to fund </a:t>
            </a:r>
            <a:r>
              <a:rPr lang="en-US" u="none" err="1"/>
              <a:t>NoBo</a:t>
            </a:r>
            <a:r>
              <a:rPr lang="en-US" u="none"/>
              <a:t> operating of $1.0M with a dedicated mill levy would require 0.24 mills and have a $15 annual impact to property tax bills on a property with a market value of $850K (0.29%).</a:t>
            </a:r>
          </a:p>
          <a:p>
            <a:pPr marL="0" marR="0" lvl="0" indent="0" algn="l" defTabSz="933237" rtl="0" eaLnBrk="1" fontAlgn="auto" latinLnBrk="0" hangingPunct="1">
              <a:lnSpc>
                <a:spcPct val="100000"/>
              </a:lnSpc>
              <a:spcBef>
                <a:spcPts val="0"/>
              </a:spcBef>
              <a:spcAft>
                <a:spcPts val="0"/>
              </a:spcAft>
              <a:buClrTx/>
              <a:buSzTx/>
              <a:buFontTx/>
              <a:buNone/>
              <a:tabLst/>
              <a:defRPr/>
            </a:pPr>
            <a:r>
              <a:rPr lang="en-US" u="none"/>
              <a:t>to fund Deferred capital maintenance of $2.3M with a dedicated mill levy would require 0.56 mills and have a $34 annual impact to property tax bills on a property with a market value of $850K (0.66).</a:t>
            </a:r>
          </a:p>
          <a:p>
            <a:pPr defTabSz="933237">
              <a:defRPr/>
            </a:pPr>
            <a:endParaRPr lang="en-US" u="sng"/>
          </a:p>
          <a:p>
            <a:pPr defTabSz="933237">
              <a:defRPr/>
            </a:pPr>
            <a:endParaRPr lang="en-US"/>
          </a:p>
          <a:p>
            <a:pPr defTabSz="933237">
              <a:defRPr/>
            </a:pPr>
            <a:r>
              <a:rPr lang="en-US"/>
              <a:t> </a:t>
            </a:r>
            <a:r>
              <a:rPr lang="en-US" sz="1800" b="0" i="1" u="none" strike="noStrike">
                <a:solidFill>
                  <a:srgbClr val="000000"/>
                </a:solidFill>
                <a:effectLst/>
                <a:latin typeface="Arial" panose="020B0604020202020204" pitchFamily="34" charset="0"/>
              </a:rPr>
              <a:t>0.56 is the </a:t>
            </a:r>
            <a:r>
              <a:rPr lang="en-US" sz="1800" b="1" i="1" u="sng" strike="noStrike">
                <a:solidFill>
                  <a:srgbClr val="000000"/>
                </a:solidFill>
                <a:effectLst/>
                <a:latin typeface="Arial" panose="020B0604020202020204" pitchFamily="34" charset="0"/>
              </a:rPr>
              <a:t>increment</a:t>
            </a:r>
            <a:r>
              <a:rPr lang="en-US" sz="1800" b="0" i="1" u="none" strike="noStrike">
                <a:solidFill>
                  <a:srgbClr val="000000"/>
                </a:solidFill>
                <a:effectLst/>
                <a:latin typeface="Arial" panose="020B0604020202020204" pitchFamily="34" charset="0"/>
              </a:rPr>
              <a:t> over current 0.333 mills to fund $1.3M </a:t>
            </a:r>
            <a:r>
              <a:rPr lang="en-US" sz="1800" b="0" i="1" u="none" strike="noStrike" err="1">
                <a:solidFill>
                  <a:srgbClr val="000000"/>
                </a:solidFill>
                <a:effectLst/>
                <a:latin typeface="Arial" panose="020B0604020202020204" pitchFamily="34" charset="0"/>
              </a:rPr>
              <a:t>Covid</a:t>
            </a:r>
            <a:r>
              <a:rPr lang="en-US" sz="1800" b="0" i="1" u="none" strike="noStrike">
                <a:solidFill>
                  <a:srgbClr val="000000"/>
                </a:solidFill>
                <a:effectLst/>
                <a:latin typeface="Arial" panose="020B0604020202020204" pitchFamily="34" charset="0"/>
              </a:rPr>
              <a:t> Gap (0.32 mills equivalent) and $1.0M </a:t>
            </a:r>
            <a:r>
              <a:rPr lang="en-US" sz="1800" b="0" i="1" u="none" strike="noStrike" err="1">
                <a:solidFill>
                  <a:srgbClr val="000000"/>
                </a:solidFill>
                <a:effectLst/>
                <a:latin typeface="Arial" panose="020B0604020202020204" pitchFamily="34" charset="0"/>
              </a:rPr>
              <a:t>NoBo</a:t>
            </a:r>
            <a:r>
              <a:rPr lang="en-US" sz="1800" b="0" i="1" u="none" strike="noStrike">
                <a:solidFill>
                  <a:srgbClr val="000000"/>
                </a:solidFill>
                <a:effectLst/>
                <a:latin typeface="Arial" panose="020B0604020202020204" pitchFamily="34" charset="0"/>
              </a:rPr>
              <a:t> operating need (0.24 mills equivalent). Assumes all other (GF) funding remains constant. If not, to raise $10.1 million for library total dedicated mills needs to grows to 2.46 mills with $149 impact on residential property owner. </a:t>
            </a:r>
          </a:p>
          <a:p>
            <a:pPr defTabSz="933237">
              <a:defRPr/>
            </a:pPr>
            <a:endParaRPr lang="en-US" sz="1800" b="0" i="1" u="none" strike="noStrike">
              <a:solidFill>
                <a:srgbClr val="000000"/>
              </a:solidFill>
              <a:effectLst/>
              <a:latin typeface="Arial" panose="020B0604020202020204" pitchFamily="34" charset="0"/>
            </a:endParaRPr>
          </a:p>
          <a:p>
            <a:pPr defTabSz="933237">
              <a:defRPr/>
            </a:pPr>
            <a:r>
              <a:rPr lang="en-US" sz="1800" b="0" i="1" u="none" strike="noStrike">
                <a:solidFill>
                  <a:srgbClr val="000000"/>
                </a:solidFill>
                <a:effectLst/>
                <a:latin typeface="Arial" panose="020B0604020202020204" pitchFamily="34" charset="0"/>
              </a:rPr>
              <a:t>Percentage tax increases to city and county property owners:</a:t>
            </a:r>
          </a:p>
          <a:p>
            <a:pPr defTabSz="933237">
              <a:defRPr/>
            </a:pPr>
            <a:r>
              <a:rPr lang="en-US" sz="1800" b="0" i="1" u="none" strike="noStrike">
                <a:solidFill>
                  <a:srgbClr val="000000"/>
                </a:solidFill>
                <a:effectLst/>
                <a:latin typeface="Arial" panose="020B0604020202020204" pitchFamily="34" charset="0"/>
              </a:rPr>
              <a:t>3.85 mills*  - 4.4% to city | 4.2% to county</a:t>
            </a:r>
          </a:p>
          <a:p>
            <a:pPr defTabSz="933237">
              <a:defRPr/>
            </a:pPr>
            <a:r>
              <a:rPr lang="en-US" sz="1800" b="0" i="1" u="none" strike="noStrike">
                <a:solidFill>
                  <a:srgbClr val="000000"/>
                </a:solidFill>
                <a:effectLst/>
                <a:latin typeface="Arial" panose="020B0604020202020204" pitchFamily="34" charset="0"/>
              </a:rPr>
              <a:t>4.86 mills* – 5.3% to city</a:t>
            </a:r>
          </a:p>
          <a:p>
            <a:pPr defTabSz="933237">
              <a:defRPr/>
            </a:pPr>
            <a:r>
              <a:rPr lang="en-US" sz="1800" b="0" i="1" u="none" strike="noStrike">
                <a:solidFill>
                  <a:srgbClr val="000000"/>
                </a:solidFill>
                <a:effectLst/>
                <a:latin typeface="Arial" panose="020B0604020202020204" pitchFamily="34" charset="0"/>
              </a:rPr>
              <a:t>3.53 mills – 4.1% to city </a:t>
            </a:r>
          </a:p>
          <a:p>
            <a:pPr defTabSz="933237">
              <a:defRPr/>
            </a:pPr>
            <a:r>
              <a:rPr lang="en-US" sz="1800" b="0" i="1" u="none" strike="noStrike">
                <a:solidFill>
                  <a:srgbClr val="000000"/>
                </a:solidFill>
                <a:effectLst/>
                <a:latin typeface="Arial" panose="020B0604020202020204" pitchFamily="34" charset="0"/>
              </a:rPr>
              <a:t>0.24 mills – 0.29% to city</a:t>
            </a:r>
          </a:p>
          <a:p>
            <a:pPr defTabSz="933237">
              <a:defRPr/>
            </a:pPr>
            <a:r>
              <a:rPr lang="en-US" sz="1800" b="0" i="1" u="none" strike="noStrike">
                <a:solidFill>
                  <a:srgbClr val="000000"/>
                </a:solidFill>
                <a:effectLst/>
                <a:latin typeface="Arial" panose="020B0604020202020204" pitchFamily="34" charset="0"/>
              </a:rPr>
              <a:t>0.32 mills – 0.37% to city</a:t>
            </a:r>
          </a:p>
          <a:p>
            <a:pPr defTabSz="933237">
              <a:defRPr/>
            </a:pPr>
            <a:r>
              <a:rPr lang="en-US" sz="1800" b="0" i="1" u="none" strike="noStrike">
                <a:solidFill>
                  <a:srgbClr val="000000"/>
                </a:solidFill>
                <a:effectLst/>
                <a:latin typeface="Arial" panose="020B0604020202020204" pitchFamily="34" charset="0"/>
              </a:rPr>
              <a:t>0.56 mills – 0.66% to city</a:t>
            </a:r>
          </a:p>
          <a:p>
            <a:pPr defTabSz="933237">
              <a:defRPr/>
            </a:pPr>
            <a:r>
              <a:rPr lang="en-US" sz="1800" b="0" i="1" u="none" strike="noStrike">
                <a:solidFill>
                  <a:srgbClr val="000000"/>
                </a:solidFill>
                <a:effectLst/>
                <a:latin typeface="Arial" panose="020B0604020202020204" pitchFamily="34" charset="0"/>
              </a:rPr>
              <a:t>*expanding the boundary to the county saves the city taxpayer about 20-25%</a:t>
            </a:r>
          </a:p>
          <a:p>
            <a:pPr defTabSz="933237">
              <a:defRPr/>
            </a:pPr>
            <a:endParaRPr lang="en-US" sz="1800" b="0" i="1" u="none" strike="noStrike">
              <a:solidFill>
                <a:srgbClr val="000000"/>
              </a:solidFill>
              <a:effectLst/>
              <a:latin typeface="Arial" panose="020B0604020202020204" pitchFamily="34" charset="0"/>
            </a:endParaRPr>
          </a:p>
          <a:p>
            <a:pPr defTabSz="933237">
              <a:defRPr/>
            </a:pPr>
            <a:r>
              <a:rPr lang="en-US" sz="1800" b="0" i="1" u="none" strike="noStrike">
                <a:solidFill>
                  <a:srgbClr val="000000"/>
                </a:solidFill>
                <a:effectLst/>
                <a:latin typeface="Arial" panose="020B0604020202020204" pitchFamily="34" charset="0"/>
              </a:rPr>
              <a:t>If fully dedicated funding is pursued, administrative overhead will be paid by library either through cost allocation charges if the department stays in the city, or potentially through contracted charges with the city. </a:t>
            </a:r>
          </a:p>
          <a:p>
            <a:pPr defTabSz="933237">
              <a:defRPr/>
            </a:pPr>
            <a:endParaRPr lang="en-US" sz="1800" b="0" i="1" u="none" strike="noStrike">
              <a:solidFill>
                <a:srgbClr val="000000"/>
              </a:solidFill>
              <a:effectLst/>
              <a:latin typeface="Arial" panose="020B0604020202020204" pitchFamily="34" charset="0"/>
            </a:endParaRPr>
          </a:p>
          <a:p>
            <a:pPr defTabSz="933237">
              <a:defRPr/>
            </a:pPr>
            <a:r>
              <a:rPr lang="en-US" sz="1800" b="0" i="1" u="none" strike="noStrike">
                <a:solidFill>
                  <a:srgbClr val="000000"/>
                </a:solidFill>
                <a:effectLst/>
                <a:latin typeface="Arial" panose="020B0604020202020204" pitchFamily="34" charset="0"/>
              </a:rPr>
              <a:t>The property tax rate on commercial property is 4x that of residential based on assessment (7.15% vs. 29%) and the average commercial market value in Boulder is $3.3M. </a:t>
            </a:r>
            <a:r>
              <a:rPr lang="en-US" sz="1800"/>
              <a:t> </a:t>
            </a:r>
            <a:r>
              <a:rPr lang="en-US" sz="1800" b="0" i="0" u="none" strike="noStrike">
                <a:solidFill>
                  <a:srgbClr val="000000"/>
                </a:solidFill>
                <a:effectLst/>
                <a:latin typeface="Arial" panose="020B0604020202020204" pitchFamily="34" charset="0"/>
              </a:rPr>
              <a:t> </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800" b="0" i="1" u="none" strike="noStrike">
                <a:solidFill>
                  <a:srgbClr val="000000"/>
                </a:solidFill>
                <a:effectLst/>
                <a:latin typeface="Arial" panose="020B0604020202020204" pitchFamily="34" charset="0"/>
              </a:rPr>
              <a:t>Impact on commercial property tax owners is approximately 16x that of the residential values shown above. </a:t>
            </a:r>
          </a:p>
          <a:p>
            <a:pPr defTabSz="933237">
              <a:defRPr/>
            </a:pPr>
            <a:endParaRPr lang="en-US" sz="1800" b="0" i="1" u="none" strike="noStrike">
              <a:solidFill>
                <a:srgbClr val="000000"/>
              </a:solidFill>
              <a:effectLst/>
              <a:latin typeface="Arial" panose="020B0604020202020204" pitchFamily="34" charset="0"/>
            </a:endParaRP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Full funding" includes:</a:t>
            </a: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-completion of the </a:t>
            </a:r>
            <a:r>
              <a:rPr lang="en-US" sz="1800" err="1">
                <a:solidFill>
                  <a:srgbClr val="000000"/>
                </a:solidFill>
                <a:effectLst/>
                <a:latin typeface="Helvetica Neue"/>
                <a:ea typeface="Times New Roman" panose="02020603050405020304" pitchFamily="18" charset="0"/>
                <a:cs typeface="Calibri" panose="020F0502020204030204" pitchFamily="34" charset="0"/>
              </a:rPr>
              <a:t>NoBo</a:t>
            </a:r>
            <a:r>
              <a:rPr lang="en-US" sz="1800">
                <a:solidFill>
                  <a:srgbClr val="000000"/>
                </a:solidFill>
                <a:effectLst/>
                <a:latin typeface="Helvetica Neue"/>
                <a:ea typeface="Times New Roman" panose="02020603050405020304" pitchFamily="18" charset="0"/>
                <a:cs typeface="Calibri" panose="020F0502020204030204" pitchFamily="34" charset="0"/>
              </a:rPr>
              <a:t> branch (with maker space and outside playground); </a:t>
            </a: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-expanded collections and materials; </a:t>
            </a: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-more accessibility for the Canyon Theater and gallery space; </a:t>
            </a: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-a Gunbarrel corner library; </a:t>
            </a:r>
          </a:p>
          <a:p>
            <a:pPr defTabSz="933237">
              <a:defRPr/>
            </a:pPr>
            <a:r>
              <a:rPr lang="en-US" sz="1800">
                <a:solidFill>
                  <a:srgbClr val="000000"/>
                </a:solidFill>
                <a:effectLst/>
                <a:latin typeface="Helvetica Neue"/>
                <a:ea typeface="Times New Roman" panose="02020603050405020304" pitchFamily="18" charset="0"/>
                <a:cs typeface="Calibri" panose="020F0502020204030204" pitchFamily="34" charset="0"/>
              </a:rPr>
              <a:t>-a corner library in Niwot.</a:t>
            </a:r>
          </a:p>
          <a:p>
            <a:pPr defTabSz="933237">
              <a:defRPr/>
            </a:pPr>
            <a:endParaRPr lang="en-US" sz="1800">
              <a:solidFill>
                <a:srgbClr val="000000"/>
              </a:solidFill>
              <a:effectLst/>
              <a:latin typeface="Helvetica Neue"/>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88CA73-ADC3-41DF-8A2D-159C516A8B34}" type="slidenum">
              <a:rPr lang="en-US" smtClean="0"/>
              <a:t>28</a:t>
            </a:fld>
            <a:endParaRPr lang="en-US"/>
          </a:p>
        </p:txBody>
      </p:sp>
    </p:spTree>
    <p:extLst>
      <p:ext uri="{BB962C8B-B14F-4D97-AF65-F5344CB8AC3E}">
        <p14:creationId xmlns:p14="http://schemas.microsoft.com/office/powerpoint/2010/main" val="125913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this is a comparison of 2020 mill levies for taxes paid in 2021 across peer cities.  </a:t>
            </a:r>
          </a:p>
          <a:p>
            <a:endParaRPr lang="en-US"/>
          </a:p>
          <a:p>
            <a:r>
              <a:rPr lang="en-US"/>
              <a:t>For total property tax rates across all taxing jurisdiction in the city – which is the row of total mill levies at the top, Boulder is third from the bottom on the left-hand side of the chart.</a:t>
            </a:r>
          </a:p>
          <a:p>
            <a:endParaRPr lang="en-US"/>
          </a:p>
          <a:p>
            <a:r>
              <a:rPr lang="en-US"/>
              <a:t>The low row of mill levies are the subtotals for typical municipal services whether provided by the local government of through a special district.  Library and fire a examples of services that are commonly provided by either the local government or a special district. For this, Boulder is second from the bottom with Westminster being the only local government with a lower local government services mill levy.</a:t>
            </a:r>
          </a:p>
          <a:p>
            <a:endParaRPr lang="en-US"/>
          </a:p>
          <a:p>
            <a:r>
              <a:rPr lang="en-US"/>
              <a:t>Clearly from this you can see that the school districts have the highest mill levy which was reflected on the previous slide.</a:t>
            </a:r>
          </a:p>
        </p:txBody>
      </p:sp>
    </p:spTree>
    <p:extLst>
      <p:ext uri="{BB962C8B-B14F-4D97-AF65-F5344CB8AC3E}">
        <p14:creationId xmlns:p14="http://schemas.microsoft.com/office/powerpoint/2010/main" val="103184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4351-AF47-46D7-92E5-CF127FF30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D0522F-79B8-4074-B617-3FB9CD911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05335E-BDF1-4FB9-8D21-80BD8D05D184}"/>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380AB888-36BA-43A2-8951-3D36D5279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51403-2AE9-47DA-955F-0D61C5715CDD}"/>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308795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4627-DD12-4186-BB61-467B0551D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CBEEA-BA5D-4B34-AC03-51B2644E5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9E86E-8183-4CD2-A185-22644486C57A}"/>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0A92982F-19E5-44B6-918F-701EC0AA5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3B396-0FA0-4185-92A7-A19E3D362124}"/>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167230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BD70F-9F73-4983-8AD4-1897A8BBD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6F85-EF4F-4167-B962-B45D9AB01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9B695-05A7-4D1A-AD0B-E4B969B7CD9C}"/>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CF8BBE4F-B510-4441-BB6B-7D17BE028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BBACF-61F0-4553-A7F0-F204826799E9}"/>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206792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7A9D-A07C-4C9E-941F-5352D16672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5FD73-7D78-4F88-ACE4-06B2678ED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950BEA-43C9-4933-BCD8-1039C8BA7576}"/>
              </a:ext>
            </a:extLst>
          </p:cNvPr>
          <p:cNvSpPr>
            <a:spLocks noGrp="1"/>
          </p:cNvSpPr>
          <p:nvPr>
            <p:ph type="dt" sz="half" idx="10"/>
          </p:nvPr>
        </p:nvSpPr>
        <p:spPr/>
        <p:txBody>
          <a:bodyPr/>
          <a:lstStyle/>
          <a:p>
            <a:fld id="{3D273FDD-AD70-4911-B11E-C11A105FBECE}" type="datetime1">
              <a:rPr lang="en-US" smtClean="0"/>
              <a:t>11/4/2021</a:t>
            </a:fld>
            <a:endParaRPr lang="en-US"/>
          </a:p>
        </p:txBody>
      </p:sp>
      <p:sp>
        <p:nvSpPr>
          <p:cNvPr id="5" name="Footer Placeholder 4">
            <a:extLst>
              <a:ext uri="{FF2B5EF4-FFF2-40B4-BE49-F238E27FC236}">
                <a16:creationId xmlns:a16="http://schemas.microsoft.com/office/drawing/2014/main" id="{29157DDE-D2AE-4DB4-9378-94E47B8FE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B2167-172A-4820-B60F-A7C5B6730316}"/>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702987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49C5-14F1-4382-ADA5-41FE75204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455B1-8ABA-4711-8F83-F27A74D6A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DBDC9-9661-4AC6-8DD9-BA6743624EAC}"/>
              </a:ext>
            </a:extLst>
          </p:cNvPr>
          <p:cNvSpPr>
            <a:spLocks noGrp="1"/>
          </p:cNvSpPr>
          <p:nvPr>
            <p:ph type="dt" sz="half" idx="10"/>
          </p:nvPr>
        </p:nvSpPr>
        <p:spPr/>
        <p:txBody>
          <a:bodyPr/>
          <a:lstStyle/>
          <a:p>
            <a:fld id="{15FA80A1-97C2-47CD-B3E3-612349C1A3EA}" type="datetime1">
              <a:rPr lang="en-US" smtClean="0"/>
              <a:t>11/4/2021</a:t>
            </a:fld>
            <a:endParaRPr lang="en-US"/>
          </a:p>
        </p:txBody>
      </p:sp>
      <p:sp>
        <p:nvSpPr>
          <p:cNvPr id="5" name="Footer Placeholder 4">
            <a:extLst>
              <a:ext uri="{FF2B5EF4-FFF2-40B4-BE49-F238E27FC236}">
                <a16:creationId xmlns:a16="http://schemas.microsoft.com/office/drawing/2014/main" id="{48D127E8-56C5-4F3F-84F1-01C0E23CB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8A132-A8E8-4967-B369-A8F980793C21}"/>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633245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8A0E-3400-40B8-B6FC-BE9218510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A4C0C-8ADC-4581-912C-00E737115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B19A1-98D2-405A-843D-31564E8B501B}"/>
              </a:ext>
            </a:extLst>
          </p:cNvPr>
          <p:cNvSpPr>
            <a:spLocks noGrp="1"/>
          </p:cNvSpPr>
          <p:nvPr>
            <p:ph type="dt" sz="half" idx="10"/>
          </p:nvPr>
        </p:nvSpPr>
        <p:spPr/>
        <p:txBody>
          <a:bodyPr/>
          <a:lstStyle/>
          <a:p>
            <a:fld id="{0C084451-32BB-4515-AC68-6DA9D39ECF55}" type="datetime1">
              <a:rPr lang="en-US" smtClean="0"/>
              <a:t>11/4/2021</a:t>
            </a:fld>
            <a:endParaRPr lang="en-US"/>
          </a:p>
        </p:txBody>
      </p:sp>
      <p:sp>
        <p:nvSpPr>
          <p:cNvPr id="5" name="Footer Placeholder 4">
            <a:extLst>
              <a:ext uri="{FF2B5EF4-FFF2-40B4-BE49-F238E27FC236}">
                <a16:creationId xmlns:a16="http://schemas.microsoft.com/office/drawing/2014/main" id="{661DFFD4-FE7D-4FF6-89E1-C407353C0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CDC0B-D90E-4B36-AC33-5C6E7D363D00}"/>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15202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F07D-F96A-46D4-83F7-CAFB987DD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45741D-9A79-4CC5-BED9-712EA25DB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3B37B-EEB0-44D5-A34D-A430479FDE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158B69-7CAB-44DC-B534-4A00530CD0EB}"/>
              </a:ext>
            </a:extLst>
          </p:cNvPr>
          <p:cNvSpPr>
            <a:spLocks noGrp="1"/>
          </p:cNvSpPr>
          <p:nvPr>
            <p:ph type="dt" sz="half" idx="10"/>
          </p:nvPr>
        </p:nvSpPr>
        <p:spPr/>
        <p:txBody>
          <a:bodyPr/>
          <a:lstStyle/>
          <a:p>
            <a:fld id="{35DB8A62-135B-4923-A466-24336B0DECDB}" type="datetime1">
              <a:rPr lang="en-US" smtClean="0"/>
              <a:t>11/4/2021</a:t>
            </a:fld>
            <a:endParaRPr lang="en-US"/>
          </a:p>
        </p:txBody>
      </p:sp>
      <p:sp>
        <p:nvSpPr>
          <p:cNvPr id="6" name="Footer Placeholder 5">
            <a:extLst>
              <a:ext uri="{FF2B5EF4-FFF2-40B4-BE49-F238E27FC236}">
                <a16:creationId xmlns:a16="http://schemas.microsoft.com/office/drawing/2014/main" id="{93281C39-8B62-43E3-BE80-33E76B652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22A2A-9F7A-45AE-9BF3-CEC1AF1F76B8}"/>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70665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08F2-208B-4473-AF90-FF3F47AC49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BAF11B-6309-40CD-A5FD-C7585572F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C6610-CD53-48F1-99ED-445425F2E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4B4621-9BD5-40A0-A5EA-E83E6320C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8FF4D-D0F9-44C3-B806-2F873DBF14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79C8A-246A-41E3-A3C7-5577D036ED2E}"/>
              </a:ext>
            </a:extLst>
          </p:cNvPr>
          <p:cNvSpPr>
            <a:spLocks noGrp="1"/>
          </p:cNvSpPr>
          <p:nvPr>
            <p:ph type="dt" sz="half" idx="10"/>
          </p:nvPr>
        </p:nvSpPr>
        <p:spPr/>
        <p:txBody>
          <a:bodyPr/>
          <a:lstStyle/>
          <a:p>
            <a:fld id="{249816EB-5A50-4F9A-B039-ED4BFCC91093}" type="datetime1">
              <a:rPr lang="en-US" smtClean="0"/>
              <a:t>11/4/2021</a:t>
            </a:fld>
            <a:endParaRPr lang="en-US"/>
          </a:p>
        </p:txBody>
      </p:sp>
      <p:sp>
        <p:nvSpPr>
          <p:cNvPr id="8" name="Footer Placeholder 7">
            <a:extLst>
              <a:ext uri="{FF2B5EF4-FFF2-40B4-BE49-F238E27FC236}">
                <a16:creationId xmlns:a16="http://schemas.microsoft.com/office/drawing/2014/main" id="{21461F86-513A-4714-9316-732F2940A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883DE5-773B-477B-AB9D-83EE10516B35}"/>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10695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DD8B-D886-45B9-8C33-F68121097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E72A97-3632-4DC0-8D94-9D2A00E88CD0}"/>
              </a:ext>
            </a:extLst>
          </p:cNvPr>
          <p:cNvSpPr>
            <a:spLocks noGrp="1"/>
          </p:cNvSpPr>
          <p:nvPr>
            <p:ph type="dt" sz="half" idx="10"/>
          </p:nvPr>
        </p:nvSpPr>
        <p:spPr/>
        <p:txBody>
          <a:bodyPr/>
          <a:lstStyle/>
          <a:p>
            <a:fld id="{C532C9A4-7689-4D0B-A839-F18D1B561291}" type="datetime1">
              <a:rPr lang="en-US" smtClean="0"/>
              <a:t>11/4/2021</a:t>
            </a:fld>
            <a:endParaRPr lang="en-US"/>
          </a:p>
        </p:txBody>
      </p:sp>
      <p:sp>
        <p:nvSpPr>
          <p:cNvPr id="4" name="Footer Placeholder 3">
            <a:extLst>
              <a:ext uri="{FF2B5EF4-FFF2-40B4-BE49-F238E27FC236}">
                <a16:creationId xmlns:a16="http://schemas.microsoft.com/office/drawing/2014/main" id="{F20FB758-4AF1-43A9-800E-32C7FA9DD7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AF2B0-127E-47FB-B272-A6AD67AB14F5}"/>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49299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39674-5AB8-4BB1-8D25-910ABAAE4E9E}"/>
              </a:ext>
            </a:extLst>
          </p:cNvPr>
          <p:cNvSpPr>
            <a:spLocks noGrp="1"/>
          </p:cNvSpPr>
          <p:nvPr>
            <p:ph type="dt" sz="half" idx="10"/>
          </p:nvPr>
        </p:nvSpPr>
        <p:spPr/>
        <p:txBody>
          <a:bodyPr/>
          <a:lstStyle/>
          <a:p>
            <a:fld id="{7E4FE43D-9B05-421F-8044-C7881F094904}" type="datetime1">
              <a:rPr lang="en-US" smtClean="0"/>
              <a:t>11/4/2021</a:t>
            </a:fld>
            <a:endParaRPr lang="en-US"/>
          </a:p>
        </p:txBody>
      </p:sp>
      <p:sp>
        <p:nvSpPr>
          <p:cNvPr id="3" name="Footer Placeholder 2">
            <a:extLst>
              <a:ext uri="{FF2B5EF4-FFF2-40B4-BE49-F238E27FC236}">
                <a16:creationId xmlns:a16="http://schemas.microsoft.com/office/drawing/2014/main" id="{406E45B2-5953-4B74-B915-7DEF07E98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0B3A2-CB22-4964-98C6-F5A6C39BF558}"/>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29239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D1F9-0FF2-4F66-B427-B11017F50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50342-BD4C-41F1-AE18-582F12BB7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32CD0-5FF9-46D5-AC02-C25535C03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2E609-9104-4A99-B955-8D64CA136244}"/>
              </a:ext>
            </a:extLst>
          </p:cNvPr>
          <p:cNvSpPr>
            <a:spLocks noGrp="1"/>
          </p:cNvSpPr>
          <p:nvPr>
            <p:ph type="dt" sz="half" idx="10"/>
          </p:nvPr>
        </p:nvSpPr>
        <p:spPr/>
        <p:txBody>
          <a:bodyPr/>
          <a:lstStyle/>
          <a:p>
            <a:fld id="{2B7FBE7D-A711-4B6C-9393-5EA85F2B8FEA}" type="datetime1">
              <a:rPr lang="en-US" smtClean="0"/>
              <a:t>11/4/2021</a:t>
            </a:fld>
            <a:endParaRPr lang="en-US"/>
          </a:p>
        </p:txBody>
      </p:sp>
      <p:sp>
        <p:nvSpPr>
          <p:cNvPr id="6" name="Footer Placeholder 5">
            <a:extLst>
              <a:ext uri="{FF2B5EF4-FFF2-40B4-BE49-F238E27FC236}">
                <a16:creationId xmlns:a16="http://schemas.microsoft.com/office/drawing/2014/main" id="{5FC5E538-B0F1-4000-91DD-FBDA765EE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57F8E-F1DC-44F2-B256-DB471BD9E9B7}"/>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43239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8254-B5D3-4E46-9949-61B547425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21C7F-51F2-4F8F-90F5-36F68138CB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16F54-7742-4634-A5C9-8289306EC77D}"/>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774DFD30-0D27-415B-A9BB-C08AB4173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8F04B-B98E-4E1A-B6A0-F4CD9FE9C934}"/>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593426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22A5-74DD-46A6-A8A4-77112A61E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FFDF4-7792-4163-8E2A-BC074E69C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04169-EBC2-4609-B132-C3D4E11CD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26637-C144-46BB-9AC8-DF479430E244}"/>
              </a:ext>
            </a:extLst>
          </p:cNvPr>
          <p:cNvSpPr>
            <a:spLocks noGrp="1"/>
          </p:cNvSpPr>
          <p:nvPr>
            <p:ph type="dt" sz="half" idx="10"/>
          </p:nvPr>
        </p:nvSpPr>
        <p:spPr/>
        <p:txBody>
          <a:bodyPr/>
          <a:lstStyle/>
          <a:p>
            <a:fld id="{840379F9-1767-4015-AADF-EEB63709B940}" type="datetime1">
              <a:rPr lang="en-US" smtClean="0"/>
              <a:t>11/4/2021</a:t>
            </a:fld>
            <a:endParaRPr lang="en-US"/>
          </a:p>
        </p:txBody>
      </p:sp>
      <p:sp>
        <p:nvSpPr>
          <p:cNvPr id="6" name="Footer Placeholder 5">
            <a:extLst>
              <a:ext uri="{FF2B5EF4-FFF2-40B4-BE49-F238E27FC236}">
                <a16:creationId xmlns:a16="http://schemas.microsoft.com/office/drawing/2014/main" id="{BA04E54A-82BE-4A37-9143-775184A61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3093F-63BA-44EF-9DDF-334DE874DD0E}"/>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286300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83FB-05EE-4B69-BACF-E088DDD54B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7E81F-AD91-495B-B21F-6B6BCDAED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06535-A11D-428F-BDAE-8E7EA5624923}"/>
              </a:ext>
            </a:extLst>
          </p:cNvPr>
          <p:cNvSpPr>
            <a:spLocks noGrp="1"/>
          </p:cNvSpPr>
          <p:nvPr>
            <p:ph type="dt" sz="half" idx="10"/>
          </p:nvPr>
        </p:nvSpPr>
        <p:spPr/>
        <p:txBody>
          <a:bodyPr/>
          <a:lstStyle/>
          <a:p>
            <a:fld id="{0B46D069-31BD-4D6C-BC09-B1AB90D7B545}" type="datetime1">
              <a:rPr lang="en-US" smtClean="0"/>
              <a:t>11/4/2021</a:t>
            </a:fld>
            <a:endParaRPr lang="en-US"/>
          </a:p>
        </p:txBody>
      </p:sp>
      <p:sp>
        <p:nvSpPr>
          <p:cNvPr id="5" name="Footer Placeholder 4">
            <a:extLst>
              <a:ext uri="{FF2B5EF4-FFF2-40B4-BE49-F238E27FC236}">
                <a16:creationId xmlns:a16="http://schemas.microsoft.com/office/drawing/2014/main" id="{FE04ED2A-8626-4D85-8319-35B27E65D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218D1-25FE-4D16-90CE-919CD2A1CF45}"/>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381405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9FA38-7979-4C02-B137-926408DBE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A5ECF1-CEC7-4E26-984C-0BB2DD03E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1A6D4-D702-46A9-A26E-E1302748F3BA}"/>
              </a:ext>
            </a:extLst>
          </p:cNvPr>
          <p:cNvSpPr>
            <a:spLocks noGrp="1"/>
          </p:cNvSpPr>
          <p:nvPr>
            <p:ph type="dt" sz="half" idx="10"/>
          </p:nvPr>
        </p:nvSpPr>
        <p:spPr/>
        <p:txBody>
          <a:bodyPr/>
          <a:lstStyle/>
          <a:p>
            <a:fld id="{43E13546-15D5-4976-860E-5116705C578F}" type="datetime1">
              <a:rPr lang="en-US" smtClean="0"/>
              <a:t>11/4/2021</a:t>
            </a:fld>
            <a:endParaRPr lang="en-US"/>
          </a:p>
        </p:txBody>
      </p:sp>
      <p:sp>
        <p:nvSpPr>
          <p:cNvPr id="5" name="Footer Placeholder 4">
            <a:extLst>
              <a:ext uri="{FF2B5EF4-FFF2-40B4-BE49-F238E27FC236}">
                <a16:creationId xmlns:a16="http://schemas.microsoft.com/office/drawing/2014/main" id="{C94BE67A-2697-4851-8C93-21097C17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6946C-BA86-4DDF-8D43-0C399500234A}"/>
              </a:ext>
            </a:extLst>
          </p:cNvPr>
          <p:cNvSpPr>
            <a:spLocks noGrp="1"/>
          </p:cNvSpPr>
          <p:nvPr>
            <p:ph type="sldNum" sz="quarter" idx="12"/>
          </p:nvPr>
        </p:nvSpPr>
        <p:spPr/>
        <p:txBody>
          <a:bodyPr/>
          <a:lstStyle/>
          <a:p>
            <a:fld id="{FDE06DCF-452F-4E31-8066-9EA60BA88328}" type="slidenum">
              <a:rPr lang="en-US" smtClean="0"/>
              <a:t>‹#›</a:t>
            </a:fld>
            <a:endParaRPr lang="en-US"/>
          </a:p>
        </p:txBody>
      </p:sp>
    </p:spTree>
    <p:extLst>
      <p:ext uri="{BB962C8B-B14F-4D97-AF65-F5344CB8AC3E}">
        <p14:creationId xmlns:p14="http://schemas.microsoft.com/office/powerpoint/2010/main" val="392770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8B91-384B-46F6-A2A5-181044BEE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17F3C5-2A39-4DEB-B837-EF2A0C453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FB345-9124-4A8D-ABF3-F2202DCA8D28}"/>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6E0E198D-B37D-4AAE-8ED4-9225F367E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0E18-A14E-487B-8D24-3805DB33F763}"/>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3532301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FD8D-97B7-42C6-B0BD-768447CB6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942FF-9D21-42F9-B7B3-F94AD07EA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E59F4-EBE9-47CD-8925-C5892980C372}"/>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77F9CA40-DAEC-4279-B178-424BA90C7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5EFD2-2C50-4D5B-B565-124A345CB49E}"/>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1332097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4553-B4C2-412D-B0A0-34B203360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F4B22-4616-44B6-A457-8EA6BEFAD7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F3A85-1C9A-40F8-931C-208125A24E70}"/>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91EAA647-5C52-4A54-890B-73C8680F5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BCB5A-4269-4B4B-93FF-055CD1CECE88}"/>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286500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000B-3E73-4006-ADE7-ED04C50D7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D5785-BD0B-42BC-A798-876C24847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2B5F3-D4CE-4C29-83B8-F8DA640A3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4AB16-9C0C-4688-898A-55785C2E488C}"/>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6" name="Footer Placeholder 5">
            <a:extLst>
              <a:ext uri="{FF2B5EF4-FFF2-40B4-BE49-F238E27FC236}">
                <a16:creationId xmlns:a16="http://schemas.microsoft.com/office/drawing/2014/main" id="{3A18FF10-0D09-4DB4-8175-219058022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F0A6F-3E78-4F9F-8DC9-85203B6D1F3A}"/>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2632274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8DEA-7A00-406C-ADBE-67BE21F81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8A2CD-4A1B-4185-825A-CC84D3468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25317-54CC-4966-BDF4-224F43992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FFD31-F5FF-4B02-97A3-05E46F8B9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EA509-1BAE-452A-AA64-9BF4096E7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808AC-011E-4859-AA1E-FF44E401356E}"/>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8" name="Footer Placeholder 7">
            <a:extLst>
              <a:ext uri="{FF2B5EF4-FFF2-40B4-BE49-F238E27FC236}">
                <a16:creationId xmlns:a16="http://schemas.microsoft.com/office/drawing/2014/main" id="{07073117-DDB3-4ED8-B630-AB2536C486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EF37C-69EF-4354-81E0-AF0A0CD5D1AA}"/>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249681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F633-66B4-4E75-914B-6AE3CA8136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417C2-142D-4A19-BA4E-A6C07BE60833}"/>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4" name="Footer Placeholder 3">
            <a:extLst>
              <a:ext uri="{FF2B5EF4-FFF2-40B4-BE49-F238E27FC236}">
                <a16:creationId xmlns:a16="http://schemas.microsoft.com/office/drawing/2014/main" id="{4B55AB43-767E-4B61-988E-13704B6C1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FE7261-B03D-441A-A810-847A2EFB9C96}"/>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1632286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DE44B-8975-4BF3-8FE3-9A8D5A2CEDCC}"/>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3" name="Footer Placeholder 2">
            <a:extLst>
              <a:ext uri="{FF2B5EF4-FFF2-40B4-BE49-F238E27FC236}">
                <a16:creationId xmlns:a16="http://schemas.microsoft.com/office/drawing/2014/main" id="{F822C74E-DE5F-498F-A93A-4D57F7A414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50F4D0-CED8-43F9-8498-E0E7298556D5}"/>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197783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A769-7DF4-4F87-9FBA-492DF563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A0943-7168-4AF5-BFB3-1FF56344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1C8933-D66A-4EAB-9644-24C718C079D9}"/>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59090D31-66BE-482C-997A-091AC9C44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66885-2378-41CB-A074-155AF15CCE31}"/>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359365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C0C4-27C2-41D4-8AE6-0641FEED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E8E6-93E8-49FD-A652-FAA32DB96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C5416-CD82-44AD-877F-5246E8E3A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C80A1-CD38-4E1B-ACF6-2599D0B65D7E}"/>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6" name="Footer Placeholder 5">
            <a:extLst>
              <a:ext uri="{FF2B5EF4-FFF2-40B4-BE49-F238E27FC236}">
                <a16:creationId xmlns:a16="http://schemas.microsoft.com/office/drawing/2014/main" id="{8144AE39-53A3-4ED8-BB53-6A4F493EE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A6559-BB17-48EF-AE62-E494478ECE03}"/>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1938483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092E-8949-43FB-95EE-8200BA306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D2126-25CB-481A-8999-70F351803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A7157-37D2-4D14-8918-03089CBBA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0AB5F-3EB3-4EF9-B621-66765C72A31D}"/>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6" name="Footer Placeholder 5">
            <a:extLst>
              <a:ext uri="{FF2B5EF4-FFF2-40B4-BE49-F238E27FC236}">
                <a16:creationId xmlns:a16="http://schemas.microsoft.com/office/drawing/2014/main" id="{642371EE-8460-4B6B-9D20-354CC5C73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ED1F1-3339-4A35-A89F-1D75F6AE3887}"/>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1143104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2CFF-A3CB-445D-83D4-48FAB72D4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0790A-FF43-4D9E-BA0C-FE63E8B40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5E137-3000-460E-8613-BC348F472698}"/>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FD66A69F-90D0-4077-BA50-4BDC8DA8A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75251-5C21-4A53-9E7D-D0A8C9F7C583}"/>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3589908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377B8-A214-4B5F-8E73-3A519FB1C3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50B1F-C912-4057-A112-E18A2F75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F3836-8C49-4414-A954-605367E3F697}"/>
              </a:ext>
            </a:extLst>
          </p:cNvPr>
          <p:cNvSpPr>
            <a:spLocks noGrp="1"/>
          </p:cNvSpPr>
          <p:nvPr>
            <p:ph type="dt" sz="half" idx="10"/>
          </p:nvPr>
        </p:nvSpPr>
        <p:spPr/>
        <p:txBody>
          <a:body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7C06810F-EB0A-4D5E-A54A-BC6C4A131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E009A-5897-407B-AAB0-E590FAE5E1EB}"/>
              </a:ext>
            </a:extLst>
          </p:cNvPr>
          <p:cNvSpPr>
            <a:spLocks noGrp="1"/>
          </p:cNvSpPr>
          <p:nvPr>
            <p:ph type="sldNum" sz="quarter" idx="12"/>
          </p:nvPr>
        </p:nvSpPr>
        <p:spPr/>
        <p:txBody>
          <a:bodyPr/>
          <a:lstStyle/>
          <a:p>
            <a:fld id="{7AF4887C-1D2A-4A9D-BCD6-C66F8E3F4FA7}" type="slidenum">
              <a:rPr lang="en-US" smtClean="0"/>
              <a:t>‹#›</a:t>
            </a:fld>
            <a:endParaRPr lang="en-US"/>
          </a:p>
        </p:txBody>
      </p:sp>
    </p:spTree>
    <p:extLst>
      <p:ext uri="{BB962C8B-B14F-4D97-AF65-F5344CB8AC3E}">
        <p14:creationId xmlns:p14="http://schemas.microsoft.com/office/powerpoint/2010/main" val="315731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AFF8-F5B1-452B-9976-F9B7BBDD3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E9425-E298-4B43-BB45-A24B14F27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D98266-2A9A-4D15-AB1E-32054341A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54011-E544-483D-89B6-CD66F3FEF1D1}"/>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6" name="Footer Placeholder 5">
            <a:extLst>
              <a:ext uri="{FF2B5EF4-FFF2-40B4-BE49-F238E27FC236}">
                <a16:creationId xmlns:a16="http://schemas.microsoft.com/office/drawing/2014/main" id="{F71D395D-678E-4BC2-BEEE-0E4D08374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AC231-8224-47EA-A463-9D9729D25F0C}"/>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85480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5FC-6221-4F31-898B-AEBF31219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543D7-70F0-4DB3-A6F5-30943098E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DA4CA0-9C28-43B5-BB46-E2558D452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F3B985-DDA4-4A22-B5BD-DF3E5C4132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CDE20-C1E8-40A1-A645-F039E3F68E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B3F30-5300-4620-ABD5-225F84ECF116}"/>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8" name="Footer Placeholder 7">
            <a:extLst>
              <a:ext uri="{FF2B5EF4-FFF2-40B4-BE49-F238E27FC236}">
                <a16:creationId xmlns:a16="http://schemas.microsoft.com/office/drawing/2014/main" id="{750EBC7D-715F-4302-B38D-2AB72A1C8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215E0-FB22-48F7-8BBE-98AFF2CABEDB}"/>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91712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B7DD-7479-4978-B5FA-1A3960938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39ACB-1EF4-44BA-8E41-0F6699C17D4E}"/>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4" name="Footer Placeholder 3">
            <a:extLst>
              <a:ext uri="{FF2B5EF4-FFF2-40B4-BE49-F238E27FC236}">
                <a16:creationId xmlns:a16="http://schemas.microsoft.com/office/drawing/2014/main" id="{6AF850EA-AC2B-4D77-AECC-6E7E50FB4F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01829-4DC5-4D56-B584-F0C41F6562D5}"/>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15851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99832-051A-4415-A233-BEF8C8C75551}"/>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3" name="Footer Placeholder 2">
            <a:extLst>
              <a:ext uri="{FF2B5EF4-FFF2-40B4-BE49-F238E27FC236}">
                <a16:creationId xmlns:a16="http://schemas.microsoft.com/office/drawing/2014/main" id="{EA3D1B90-D8F0-413B-9505-8C59251E8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19033-A40C-4560-B180-E6FB4DF90B8F}"/>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270511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323E-7C1A-40C5-A521-97C4D032C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796DF-4606-400C-A981-807689C29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B3C59-AD9E-4FC7-A536-3A7F86235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EBD85-6EFC-41B0-A27B-5DFB671306F9}"/>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6" name="Footer Placeholder 5">
            <a:extLst>
              <a:ext uri="{FF2B5EF4-FFF2-40B4-BE49-F238E27FC236}">
                <a16:creationId xmlns:a16="http://schemas.microsoft.com/office/drawing/2014/main" id="{F57F7ACC-81D3-44C2-A030-781C2E78C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94FB1-F3E8-4541-99A6-92AABE4538E3}"/>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17676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CA0-3217-437A-B357-5CF33601B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7D3442-9A1C-4758-B90F-13D4F0D2C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A98EF-FA19-41F0-98A6-4D34DE81E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4F45B-1457-479C-8097-C38E99659EFD}"/>
              </a:ext>
            </a:extLst>
          </p:cNvPr>
          <p:cNvSpPr>
            <a:spLocks noGrp="1"/>
          </p:cNvSpPr>
          <p:nvPr>
            <p:ph type="dt" sz="half" idx="10"/>
          </p:nvPr>
        </p:nvSpPr>
        <p:spPr/>
        <p:txBody>
          <a:bodyPr/>
          <a:lstStyle/>
          <a:p>
            <a:fld id="{483B054E-D9E4-41F3-A570-E597933AAE8F}" type="datetimeFigureOut">
              <a:rPr lang="en-US" smtClean="0"/>
              <a:t>11/4/2021</a:t>
            </a:fld>
            <a:endParaRPr lang="en-US"/>
          </a:p>
        </p:txBody>
      </p:sp>
      <p:sp>
        <p:nvSpPr>
          <p:cNvPr id="6" name="Footer Placeholder 5">
            <a:extLst>
              <a:ext uri="{FF2B5EF4-FFF2-40B4-BE49-F238E27FC236}">
                <a16:creationId xmlns:a16="http://schemas.microsoft.com/office/drawing/2014/main" id="{A4322804-67D3-4C09-8A37-88BBFFDFB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3EC37-7768-48F1-8C9D-E4FF88E5AC95}"/>
              </a:ext>
            </a:extLst>
          </p:cNvPr>
          <p:cNvSpPr>
            <a:spLocks noGrp="1"/>
          </p:cNvSpPr>
          <p:nvPr>
            <p:ph type="sldNum" sz="quarter" idx="12"/>
          </p:nvPr>
        </p:nvSpPr>
        <p:spPr/>
        <p:txBody>
          <a:bodyPr/>
          <a:lstStyle/>
          <a:p>
            <a:fld id="{74B9A87A-A881-435D-AEA6-FF6582EA700A}" type="slidenum">
              <a:rPr lang="en-US" smtClean="0"/>
              <a:t>‹#›</a:t>
            </a:fld>
            <a:endParaRPr lang="en-US"/>
          </a:p>
        </p:txBody>
      </p:sp>
    </p:spTree>
    <p:extLst>
      <p:ext uri="{BB962C8B-B14F-4D97-AF65-F5344CB8AC3E}">
        <p14:creationId xmlns:p14="http://schemas.microsoft.com/office/powerpoint/2010/main" val="248248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0332F-0799-40A3-8009-1F5DB0086802}"/>
              </a:ext>
            </a:extLst>
          </p:cNvPr>
          <p:cNvSpPr>
            <a:spLocks noGrp="1"/>
          </p:cNvSpPr>
          <p:nvPr>
            <p:ph type="title"/>
          </p:nvPr>
        </p:nvSpPr>
        <p:spPr>
          <a:xfrm>
            <a:off x="838200" y="365125"/>
            <a:ext cx="10515600" cy="1325563"/>
          </a:xfrm>
          <a:prstGeom prst="rect">
            <a:avLst/>
          </a:prstGeom>
          <a:solidFill>
            <a:schemeClr val="accent5">
              <a:lumMod val="20000"/>
              <a:lumOff val="80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E7731-AE94-4E89-88DD-F4516172D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30437-5118-45F0-8293-57B8F00C4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B054E-D9E4-41F3-A570-E597933AAE8F}" type="datetimeFigureOut">
              <a:rPr lang="en-US" smtClean="0"/>
              <a:t>11/4/2021</a:t>
            </a:fld>
            <a:endParaRPr lang="en-US"/>
          </a:p>
        </p:txBody>
      </p:sp>
      <p:sp>
        <p:nvSpPr>
          <p:cNvPr id="5" name="Footer Placeholder 4">
            <a:extLst>
              <a:ext uri="{FF2B5EF4-FFF2-40B4-BE49-F238E27FC236}">
                <a16:creationId xmlns:a16="http://schemas.microsoft.com/office/drawing/2014/main" id="{84278089-951B-44C3-B158-8C24921D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E095F-5815-4095-8C7F-7B4368E9E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9A87A-A881-435D-AEA6-FF6582EA700A}" type="slidenum">
              <a:rPr lang="en-US" smtClean="0"/>
              <a:t>‹#›</a:t>
            </a:fld>
            <a:endParaRPr lang="en-US"/>
          </a:p>
        </p:txBody>
      </p:sp>
    </p:spTree>
    <p:extLst>
      <p:ext uri="{BB962C8B-B14F-4D97-AF65-F5344CB8AC3E}">
        <p14:creationId xmlns:p14="http://schemas.microsoft.com/office/powerpoint/2010/main" val="18635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99022-8865-4F59-AFDD-169820AD5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8DEB2-1EDC-4254-9F49-56780006C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101D1-6569-461E-977B-54E465FB7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1F96C-8D7B-4D32-A287-C09977989C06}" type="datetime1">
              <a:rPr lang="en-US" smtClean="0"/>
              <a:t>11/4/2021</a:t>
            </a:fld>
            <a:endParaRPr lang="en-US"/>
          </a:p>
        </p:txBody>
      </p:sp>
      <p:sp>
        <p:nvSpPr>
          <p:cNvPr id="5" name="Footer Placeholder 4">
            <a:extLst>
              <a:ext uri="{FF2B5EF4-FFF2-40B4-BE49-F238E27FC236}">
                <a16:creationId xmlns:a16="http://schemas.microsoft.com/office/drawing/2014/main" id="{259114A0-C4E1-4F9F-B6A7-CB26AA4C5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F7A39-4206-451C-B432-3FAC59553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06DCF-452F-4E31-8066-9EA60BA88328}" type="slidenum">
              <a:rPr lang="en-US" smtClean="0"/>
              <a:t>‹#›</a:t>
            </a:fld>
            <a:endParaRPr lang="en-US"/>
          </a:p>
        </p:txBody>
      </p:sp>
    </p:spTree>
    <p:extLst>
      <p:ext uri="{BB962C8B-B14F-4D97-AF65-F5344CB8AC3E}">
        <p14:creationId xmlns:p14="http://schemas.microsoft.com/office/powerpoint/2010/main" val="34338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D56862-D309-43B7-8ED0-D2AF491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5663F-4A9E-4597-9ED5-2ECAE9C03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49DAC-5A43-4DEB-A648-60898350C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0CF23-3DC4-42AC-803A-2DA5AC47C0F4}" type="datetimeFigureOut">
              <a:rPr lang="en-US" smtClean="0"/>
              <a:t>11/4/2021</a:t>
            </a:fld>
            <a:endParaRPr lang="en-US"/>
          </a:p>
        </p:txBody>
      </p:sp>
      <p:sp>
        <p:nvSpPr>
          <p:cNvPr id="5" name="Footer Placeholder 4">
            <a:extLst>
              <a:ext uri="{FF2B5EF4-FFF2-40B4-BE49-F238E27FC236}">
                <a16:creationId xmlns:a16="http://schemas.microsoft.com/office/drawing/2014/main" id="{C82ECBFA-70EA-44E6-A7CE-12D3E0B52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4B29A3-ED6F-4D9C-A2FF-38B4984C9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4887C-1D2A-4A9D-BCD6-C66F8E3F4FA7}" type="slidenum">
              <a:rPr lang="en-US" smtClean="0"/>
              <a:t>‹#›</a:t>
            </a:fld>
            <a:endParaRPr lang="en-US"/>
          </a:p>
        </p:txBody>
      </p:sp>
    </p:spTree>
    <p:extLst>
      <p:ext uri="{BB962C8B-B14F-4D97-AF65-F5344CB8AC3E}">
        <p14:creationId xmlns:p14="http://schemas.microsoft.com/office/powerpoint/2010/main" val="578267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bouldercounty.org/wp-content/uploads/2017/08/ar-property-tax-calculation.pdf"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bouldercounty.org/property-and-land/assessor/tax-calcul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07AA-EC2B-47CC-9707-BFAECFC83A71}"/>
              </a:ext>
            </a:extLst>
          </p:cNvPr>
          <p:cNvSpPr>
            <a:spLocks noGrp="1"/>
          </p:cNvSpPr>
          <p:nvPr>
            <p:ph type="ctrTitle"/>
          </p:nvPr>
        </p:nvSpPr>
        <p:spPr>
          <a:xfrm>
            <a:off x="1524000" y="1122363"/>
            <a:ext cx="9144000" cy="2502580"/>
          </a:xfrm>
        </p:spPr>
        <p:txBody>
          <a:bodyPr>
            <a:normAutofit fontScale="90000"/>
          </a:bodyPr>
          <a:lstStyle/>
          <a:p>
            <a:br>
              <a:rPr lang="en-US" b="1" dirty="0">
                <a:solidFill>
                  <a:srgbClr val="3A768F"/>
                </a:solidFill>
              </a:rPr>
            </a:br>
            <a:r>
              <a:rPr lang="en-US" b="1" dirty="0">
                <a:solidFill>
                  <a:srgbClr val="3A768F"/>
                </a:solidFill>
              </a:rPr>
              <a:t>Library District Review</a:t>
            </a:r>
            <a:br>
              <a:rPr lang="en-US" b="1" dirty="0">
                <a:solidFill>
                  <a:srgbClr val="3A768F"/>
                </a:solidFill>
              </a:rPr>
            </a:br>
            <a:r>
              <a:rPr lang="en-US" b="1" dirty="0">
                <a:solidFill>
                  <a:srgbClr val="3A768F"/>
                </a:solidFill>
              </a:rPr>
              <a:t>Cost of Library Services</a:t>
            </a:r>
            <a:br>
              <a:rPr lang="en-US" b="1" dirty="0">
                <a:solidFill>
                  <a:srgbClr val="3A768F"/>
                </a:solidFill>
              </a:rPr>
            </a:br>
            <a:r>
              <a:rPr lang="en-US" b="1" dirty="0">
                <a:solidFill>
                  <a:srgbClr val="3A768F"/>
                </a:solidFill>
              </a:rPr>
              <a:t>Mill Rate Calculation </a:t>
            </a:r>
          </a:p>
        </p:txBody>
      </p:sp>
      <p:sp>
        <p:nvSpPr>
          <p:cNvPr id="3" name="Subtitle 2">
            <a:extLst>
              <a:ext uri="{FF2B5EF4-FFF2-40B4-BE49-F238E27FC236}">
                <a16:creationId xmlns:a16="http://schemas.microsoft.com/office/drawing/2014/main" id="{16ECCB89-ACE5-438D-B563-3FE4F30A9117}"/>
              </a:ext>
            </a:extLst>
          </p:cNvPr>
          <p:cNvSpPr>
            <a:spLocks noGrp="1"/>
          </p:cNvSpPr>
          <p:nvPr>
            <p:ph type="subTitle" idx="1"/>
          </p:nvPr>
        </p:nvSpPr>
        <p:spPr>
          <a:xfrm>
            <a:off x="1524000" y="4355070"/>
            <a:ext cx="9144000" cy="1655762"/>
          </a:xfrm>
        </p:spPr>
        <p:txBody>
          <a:bodyPr/>
          <a:lstStyle/>
          <a:p>
            <a:r>
              <a:rPr lang="en-US" dirty="0">
                <a:solidFill>
                  <a:srgbClr val="3A768F"/>
                </a:solidFill>
              </a:rPr>
              <a:t>Boulder LDAC Meeting 2</a:t>
            </a:r>
          </a:p>
          <a:p>
            <a:r>
              <a:rPr lang="en-US" dirty="0">
                <a:solidFill>
                  <a:srgbClr val="3A768F"/>
                </a:solidFill>
              </a:rPr>
              <a:t>October 28, 201</a:t>
            </a:r>
          </a:p>
        </p:txBody>
      </p:sp>
    </p:spTree>
    <p:extLst>
      <p:ext uri="{BB962C8B-B14F-4D97-AF65-F5344CB8AC3E}">
        <p14:creationId xmlns:p14="http://schemas.microsoft.com/office/powerpoint/2010/main" val="231134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9EDB-D1E5-46B7-A88E-29A50E602000}"/>
              </a:ext>
            </a:extLst>
          </p:cNvPr>
          <p:cNvSpPr>
            <a:spLocks noGrp="1"/>
          </p:cNvSpPr>
          <p:nvPr>
            <p:ph type="title"/>
          </p:nvPr>
        </p:nvSpPr>
        <p:spPr/>
        <p:txBody>
          <a:bodyPr/>
          <a:lstStyle/>
          <a:p>
            <a:r>
              <a:rPr lang="en-US" b="1" dirty="0">
                <a:solidFill>
                  <a:schemeClr val="accent1">
                    <a:lumMod val="75000"/>
                  </a:schemeClr>
                </a:solidFill>
              </a:rPr>
              <a:t>2018 Library Master Plan Goals	</a:t>
            </a:r>
          </a:p>
        </p:txBody>
      </p:sp>
      <p:sp>
        <p:nvSpPr>
          <p:cNvPr id="3" name="Content Placeholder 2">
            <a:extLst>
              <a:ext uri="{FF2B5EF4-FFF2-40B4-BE49-F238E27FC236}">
                <a16:creationId xmlns:a16="http://schemas.microsoft.com/office/drawing/2014/main" id="{B820D0B6-26EB-47D9-92B8-E58CD0D7217A}"/>
              </a:ext>
            </a:extLst>
          </p:cNvPr>
          <p:cNvSpPr>
            <a:spLocks noGrp="1"/>
          </p:cNvSpPr>
          <p:nvPr>
            <p:ph idx="1"/>
          </p:nvPr>
        </p:nvSpPr>
        <p:spPr/>
        <p:txBody>
          <a:bodyPr/>
          <a:lstStyle/>
          <a:p>
            <a:r>
              <a:rPr lang="en-US" dirty="0"/>
              <a:t>North Boulder Library Branch</a:t>
            </a:r>
          </a:p>
          <a:p>
            <a:r>
              <a:rPr lang="en-US" dirty="0"/>
              <a:t>Gunbarrel Corner Library</a:t>
            </a:r>
          </a:p>
          <a:p>
            <a:r>
              <a:rPr lang="en-US" dirty="0"/>
              <a:t>Outreach to underserved populations </a:t>
            </a:r>
          </a:p>
          <a:p>
            <a:r>
              <a:rPr lang="en-US" dirty="0"/>
              <a:t>Adequate resources for collections [books, audios, movies, etc.]</a:t>
            </a:r>
          </a:p>
          <a:p>
            <a:r>
              <a:rPr lang="en-US" dirty="0"/>
              <a:t>Activate Canyon Theater</a:t>
            </a:r>
          </a:p>
          <a:p>
            <a:r>
              <a:rPr lang="en-US" dirty="0"/>
              <a:t>Carnegie Library for Local History restoration</a:t>
            </a:r>
          </a:p>
          <a:p>
            <a:r>
              <a:rPr lang="en-US" dirty="0"/>
              <a:t>Expand programs [literacy, maker, educational]</a:t>
            </a:r>
          </a:p>
          <a:p>
            <a:r>
              <a:rPr lang="en-US" dirty="0"/>
              <a:t>Maintain library facilities</a:t>
            </a:r>
          </a:p>
          <a:p>
            <a:endParaRPr lang="en-US" dirty="0"/>
          </a:p>
        </p:txBody>
      </p:sp>
    </p:spTree>
    <p:extLst>
      <p:ext uri="{BB962C8B-B14F-4D97-AF65-F5344CB8AC3E}">
        <p14:creationId xmlns:p14="http://schemas.microsoft.com/office/powerpoint/2010/main" val="176849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F358-74F5-46EC-A358-51E42C313FCD}"/>
              </a:ext>
            </a:extLst>
          </p:cNvPr>
          <p:cNvSpPr>
            <a:spLocks noGrp="1"/>
          </p:cNvSpPr>
          <p:nvPr>
            <p:ph type="title"/>
          </p:nvPr>
        </p:nvSpPr>
        <p:spPr>
          <a:xfrm>
            <a:off x="734522" y="341740"/>
            <a:ext cx="10515600" cy="1325563"/>
          </a:xfrm>
        </p:spPr>
        <p:txBody>
          <a:bodyPr/>
          <a:lstStyle/>
          <a:p>
            <a:pPr algn="ctr"/>
            <a:r>
              <a:rPr lang="en-US" b="1" dirty="0">
                <a:solidFill>
                  <a:srgbClr val="0070C0"/>
                </a:solidFill>
              </a:rPr>
              <a:t>BPL Master Plan Library District Costs</a:t>
            </a:r>
          </a:p>
        </p:txBody>
      </p:sp>
      <p:sp>
        <p:nvSpPr>
          <p:cNvPr id="3" name="Content Placeholder 2">
            <a:extLst>
              <a:ext uri="{FF2B5EF4-FFF2-40B4-BE49-F238E27FC236}">
                <a16:creationId xmlns:a16="http://schemas.microsoft.com/office/drawing/2014/main" id="{6788876A-454D-4B6E-917E-9855E104C4E4}"/>
              </a:ext>
            </a:extLst>
          </p:cNvPr>
          <p:cNvSpPr>
            <a:spLocks noGrp="1"/>
          </p:cNvSpPr>
          <p:nvPr>
            <p:ph sz="half" idx="1"/>
          </p:nvPr>
        </p:nvSpPr>
        <p:spPr>
          <a:xfrm>
            <a:off x="734522" y="1622182"/>
            <a:ext cx="5181600" cy="5050096"/>
          </a:xfrm>
        </p:spPr>
        <p:txBody>
          <a:bodyPr>
            <a:normAutofit fontScale="25000" lnSpcReduction="20000"/>
          </a:bodyPr>
          <a:lstStyle/>
          <a:p>
            <a:pPr marL="0" indent="0">
              <a:buNone/>
            </a:pPr>
            <a:r>
              <a:rPr lang="en-US" sz="9600" b="1" dirty="0"/>
              <a:t>ADDRESS COMMUNITY DEMAND LEVEL</a:t>
            </a:r>
          </a:p>
          <a:p>
            <a:pPr marL="0" indent="0">
              <a:buNone/>
            </a:pPr>
            <a:r>
              <a:rPr lang="en-US" sz="8000" dirty="0" err="1">
                <a:solidFill>
                  <a:schemeClr val="accent1"/>
                </a:solidFill>
              </a:rPr>
              <a:t>NoBo</a:t>
            </a:r>
            <a:r>
              <a:rPr lang="en-US" sz="8000" dirty="0">
                <a:solidFill>
                  <a:schemeClr val="accent1"/>
                </a:solidFill>
              </a:rPr>
              <a:t> Branch Library</a:t>
            </a:r>
          </a:p>
          <a:p>
            <a:r>
              <a:rPr lang="en-US" sz="6400" dirty="0"/>
              <a:t>Estimate annual operating costs	</a:t>
            </a:r>
            <a:r>
              <a:rPr lang="en-US" sz="6400" b="1" dirty="0"/>
              <a:t>$1 million</a:t>
            </a:r>
          </a:p>
          <a:p>
            <a:r>
              <a:rPr lang="en-US" sz="6400" dirty="0"/>
              <a:t>Capital for completing building with green energy elements (solar panels) </a:t>
            </a:r>
            <a:r>
              <a:rPr lang="en-US" sz="6000" dirty="0"/>
              <a:t>&amp; site work (connecting plaza &amp; playground) 	 	</a:t>
            </a:r>
          </a:p>
          <a:p>
            <a:pPr marL="3657600" lvl="8" indent="0">
              <a:buNone/>
            </a:pPr>
            <a:r>
              <a:rPr lang="en-US" sz="6400" b="1" dirty="0"/>
              <a:t>$2 – 3 million</a:t>
            </a:r>
            <a:r>
              <a:rPr lang="en-US" sz="5000" dirty="0"/>
              <a:t>	</a:t>
            </a:r>
          </a:p>
          <a:p>
            <a:pPr marL="0" indent="0">
              <a:buNone/>
            </a:pPr>
            <a:r>
              <a:rPr lang="en-US" sz="8000" dirty="0">
                <a:solidFill>
                  <a:schemeClr val="accent1"/>
                </a:solidFill>
              </a:rPr>
              <a:t>Facilities Capital and Maintenance </a:t>
            </a:r>
          </a:p>
          <a:p>
            <a:r>
              <a:rPr lang="en-US" sz="6400" dirty="0"/>
              <a:t>Address deferred maintenance annually over 15 years</a:t>
            </a:r>
          </a:p>
          <a:p>
            <a:pPr marL="0" indent="0">
              <a:buNone/>
            </a:pPr>
            <a:r>
              <a:rPr lang="en-US" sz="6400" dirty="0"/>
              <a:t>				</a:t>
            </a:r>
            <a:r>
              <a:rPr lang="en-US" sz="6400" b="1" dirty="0"/>
              <a:t>$1.2 million</a:t>
            </a:r>
          </a:p>
          <a:p>
            <a:r>
              <a:rPr lang="en-US" sz="6400" dirty="0"/>
              <a:t>Build a capital reserve fund for build maintenance annually over 15 years 		</a:t>
            </a:r>
            <a:endParaRPr lang="en-US" sz="6400" b="1" dirty="0"/>
          </a:p>
          <a:p>
            <a:pPr marL="0" indent="0">
              <a:buNone/>
            </a:pPr>
            <a:r>
              <a:rPr lang="en-US" sz="6400" b="1" dirty="0"/>
              <a:t>				$1.1 million</a:t>
            </a:r>
            <a:endParaRPr lang="en-US" sz="6400" dirty="0"/>
          </a:p>
          <a:p>
            <a:pPr marL="0" indent="0">
              <a:buNone/>
            </a:pPr>
            <a:r>
              <a:rPr lang="en-US" sz="8000" dirty="0">
                <a:solidFill>
                  <a:schemeClr val="accent1"/>
                </a:solidFill>
              </a:rPr>
              <a:t>Develop Operating Reserve Fund </a:t>
            </a:r>
          </a:p>
          <a:p>
            <a:r>
              <a:rPr lang="en-US" sz="6400" dirty="0"/>
              <a:t>Library Districts are required by statute to carry </a:t>
            </a:r>
            <a:r>
              <a:rPr lang="en-US" sz="6400" b="1" dirty="0"/>
              <a:t>3% reserve </a:t>
            </a:r>
            <a:r>
              <a:rPr lang="en-US" sz="6400" dirty="0"/>
              <a:t>funding.</a:t>
            </a:r>
          </a:p>
          <a:p>
            <a:r>
              <a:rPr lang="en-US" sz="6400" dirty="0"/>
              <a:t>Consistent with best practices, it is recommended that Boulder Library District builds &amp; maintains a </a:t>
            </a:r>
            <a:r>
              <a:rPr lang="en-US" sz="6400" b="1" dirty="0"/>
              <a:t>15% reserve </a:t>
            </a:r>
            <a:r>
              <a:rPr lang="en-US" sz="6400" dirty="0"/>
              <a:t>fund.</a:t>
            </a:r>
          </a:p>
          <a:p>
            <a:pPr marL="0" indent="0">
              <a:buNone/>
            </a:pPr>
            <a:endParaRPr lang="en-US" sz="2900" dirty="0"/>
          </a:p>
          <a:p>
            <a:pPr marL="0" indent="0">
              <a:buNone/>
            </a:pPr>
            <a:r>
              <a:rPr lang="en-US" sz="2900" dirty="0"/>
              <a:t>	</a:t>
            </a:r>
          </a:p>
          <a:p>
            <a:pPr marL="457200" lvl="1" indent="0">
              <a:buNone/>
            </a:pPr>
            <a:r>
              <a:rPr lang="en-US" dirty="0"/>
              <a:t> </a:t>
            </a:r>
          </a:p>
        </p:txBody>
      </p:sp>
      <p:sp>
        <p:nvSpPr>
          <p:cNvPr id="5" name="Content Placeholder 4">
            <a:extLst>
              <a:ext uri="{FF2B5EF4-FFF2-40B4-BE49-F238E27FC236}">
                <a16:creationId xmlns:a16="http://schemas.microsoft.com/office/drawing/2014/main" id="{5A1934F1-EC22-4072-9E70-1D0E61871BE1}"/>
              </a:ext>
            </a:extLst>
          </p:cNvPr>
          <p:cNvSpPr>
            <a:spLocks noGrp="1"/>
          </p:cNvSpPr>
          <p:nvPr>
            <p:ph sz="half" idx="2"/>
          </p:nvPr>
        </p:nvSpPr>
        <p:spPr>
          <a:xfrm>
            <a:off x="6425588" y="1622182"/>
            <a:ext cx="5181600" cy="4894078"/>
          </a:xfrm>
        </p:spPr>
        <p:txBody>
          <a:bodyPr>
            <a:normAutofit fontScale="25000" lnSpcReduction="20000"/>
          </a:bodyPr>
          <a:lstStyle/>
          <a:p>
            <a:pPr marL="0" indent="0">
              <a:buNone/>
            </a:pPr>
            <a:r>
              <a:rPr lang="en-US" sz="9600" b="1" dirty="0"/>
              <a:t>SERVICE EXPANSION LEVEL</a:t>
            </a:r>
          </a:p>
          <a:p>
            <a:pPr marL="0" indent="0">
              <a:buNone/>
            </a:pPr>
            <a:r>
              <a:rPr lang="en-US" sz="7200" dirty="0">
                <a:solidFill>
                  <a:schemeClr val="accent1"/>
                </a:solidFill>
              </a:rPr>
              <a:t>New Services &amp; Improvements</a:t>
            </a:r>
          </a:p>
          <a:p>
            <a:r>
              <a:rPr lang="en-US" sz="6400" dirty="0"/>
              <a:t>Corner libraries in Gunbarrel &amp; Niwot </a:t>
            </a:r>
          </a:p>
          <a:p>
            <a:pPr marL="0" indent="0">
              <a:buNone/>
            </a:pPr>
            <a:r>
              <a:rPr lang="en-US" sz="6400" dirty="0"/>
              <a:t>	Capital 		</a:t>
            </a:r>
            <a:r>
              <a:rPr lang="en-US" sz="6400" b="1" dirty="0"/>
              <a:t>$1 million</a:t>
            </a:r>
          </a:p>
          <a:p>
            <a:pPr marL="0" indent="0">
              <a:buNone/>
            </a:pPr>
            <a:r>
              <a:rPr lang="en-US" sz="6400" b="1" dirty="0"/>
              <a:t>	</a:t>
            </a:r>
            <a:r>
              <a:rPr lang="en-US" sz="6400" dirty="0"/>
              <a:t>Annual Operating 	</a:t>
            </a:r>
            <a:r>
              <a:rPr lang="en-US" sz="6400" b="1" dirty="0"/>
              <a:t>$800 thousand </a:t>
            </a:r>
          </a:p>
          <a:p>
            <a:pPr marL="0" indent="0">
              <a:buNone/>
            </a:pPr>
            <a:endParaRPr lang="en-US" sz="6400" dirty="0"/>
          </a:p>
          <a:p>
            <a:r>
              <a:rPr lang="en-US" sz="6400" dirty="0"/>
              <a:t>Expand outreach program to reach Latinx community</a:t>
            </a:r>
          </a:p>
          <a:p>
            <a:pPr marL="0" indent="0">
              <a:buNone/>
            </a:pPr>
            <a:r>
              <a:rPr lang="en-US" sz="6400" dirty="0"/>
              <a:t> 	Annual Operating 	</a:t>
            </a:r>
            <a:r>
              <a:rPr lang="en-US" sz="6400" b="1" dirty="0"/>
              <a:t>$250 – 350 thousand</a:t>
            </a:r>
          </a:p>
          <a:p>
            <a:pPr marL="0" indent="0">
              <a:buNone/>
            </a:pPr>
            <a:endParaRPr lang="en-US" sz="6400" dirty="0"/>
          </a:p>
          <a:p>
            <a:r>
              <a:rPr lang="en-US" sz="6400" dirty="0"/>
              <a:t>Carnegie Library Facility &amp; Staffing Improvements </a:t>
            </a:r>
          </a:p>
          <a:p>
            <a:pPr marL="0" indent="0">
              <a:buNone/>
            </a:pPr>
            <a:r>
              <a:rPr lang="en-US" sz="6400" dirty="0"/>
              <a:t>	Capital 		</a:t>
            </a:r>
            <a:r>
              <a:rPr lang="en-US" sz="6400" b="1" dirty="0"/>
              <a:t>$1 million</a:t>
            </a:r>
          </a:p>
          <a:p>
            <a:pPr marL="0" indent="0">
              <a:buNone/>
            </a:pPr>
            <a:r>
              <a:rPr lang="en-US" sz="6400" b="1" dirty="0"/>
              <a:t>	</a:t>
            </a:r>
            <a:r>
              <a:rPr lang="en-US" sz="6400" dirty="0"/>
              <a:t>Annual Operating 	</a:t>
            </a:r>
            <a:r>
              <a:rPr lang="en-US" sz="6400" b="1" dirty="0"/>
              <a:t>$200 thousand </a:t>
            </a:r>
          </a:p>
          <a:p>
            <a:pPr marL="0" indent="0">
              <a:buNone/>
            </a:pPr>
            <a:endParaRPr lang="en-US" sz="6400" b="1" dirty="0"/>
          </a:p>
          <a:p>
            <a:r>
              <a:rPr lang="en-US" sz="6400" dirty="0"/>
              <a:t>Activation of the Canyon Theater </a:t>
            </a:r>
          </a:p>
          <a:p>
            <a:pPr marL="0" indent="0">
              <a:buNone/>
            </a:pPr>
            <a:r>
              <a:rPr lang="en-US" sz="6400" dirty="0"/>
              <a:t>	Capital 		</a:t>
            </a:r>
            <a:r>
              <a:rPr lang="en-US" sz="6400" b="1" dirty="0"/>
              <a:t>$1 million</a:t>
            </a:r>
          </a:p>
          <a:p>
            <a:pPr marL="0" indent="0">
              <a:buNone/>
            </a:pPr>
            <a:r>
              <a:rPr lang="en-US" sz="6400" b="1" dirty="0"/>
              <a:t>	</a:t>
            </a:r>
            <a:r>
              <a:rPr lang="en-US" sz="6400" dirty="0"/>
              <a:t>Annual Operating 	</a:t>
            </a:r>
            <a:r>
              <a:rPr lang="en-US" sz="6400" b="1" dirty="0"/>
              <a:t>$200 thousand</a:t>
            </a:r>
            <a:endParaRPr lang="en-US" dirty="0"/>
          </a:p>
        </p:txBody>
      </p:sp>
    </p:spTree>
    <p:extLst>
      <p:ext uri="{BB962C8B-B14F-4D97-AF65-F5344CB8AC3E}">
        <p14:creationId xmlns:p14="http://schemas.microsoft.com/office/powerpoint/2010/main" val="413684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935A-235F-4B3D-8E17-4000A0145CE5}"/>
              </a:ext>
            </a:extLst>
          </p:cNvPr>
          <p:cNvSpPr>
            <a:spLocks noGrp="1"/>
          </p:cNvSpPr>
          <p:nvPr>
            <p:ph type="title"/>
          </p:nvPr>
        </p:nvSpPr>
        <p:spPr/>
        <p:txBody>
          <a:bodyPr/>
          <a:lstStyle/>
          <a:p>
            <a:pPr algn="ctr"/>
            <a:r>
              <a:rPr lang="en-US" b="1" dirty="0">
                <a:solidFill>
                  <a:schemeClr val="accent1"/>
                </a:solidFill>
              </a:rPr>
              <a:t>Mill Rate Equivalents for Library Services</a:t>
            </a:r>
          </a:p>
        </p:txBody>
      </p:sp>
      <p:sp>
        <p:nvSpPr>
          <p:cNvPr id="3" name="Content Placeholder 2">
            <a:extLst>
              <a:ext uri="{FF2B5EF4-FFF2-40B4-BE49-F238E27FC236}">
                <a16:creationId xmlns:a16="http://schemas.microsoft.com/office/drawing/2014/main" id="{281EA939-EDD9-401C-84A1-33775B00A75F}"/>
              </a:ext>
            </a:extLst>
          </p:cNvPr>
          <p:cNvSpPr>
            <a:spLocks noGrp="1"/>
          </p:cNvSpPr>
          <p:nvPr>
            <p:ph idx="1"/>
          </p:nvPr>
        </p:nvSpPr>
        <p:spPr>
          <a:xfrm>
            <a:off x="838200" y="1581912"/>
            <a:ext cx="10515600" cy="4595051"/>
          </a:xfrm>
        </p:spPr>
        <p:txBody>
          <a:bodyPr vert="horz" lIns="91440" tIns="45720" rIns="91440" bIns="45720" rtlCol="0" anchor="t">
            <a:normAutofit fontScale="70000" lnSpcReduction="20000"/>
          </a:bodyPr>
          <a:lstStyle/>
          <a:p>
            <a:pPr marL="0" indent="0">
              <a:buNone/>
            </a:pPr>
            <a:r>
              <a:rPr lang="en-US" b="1" dirty="0"/>
              <a:t>MAINTAIN SERVICE LEVELS</a:t>
            </a:r>
          </a:p>
          <a:p>
            <a:pPr marL="0" indent="0">
              <a:buNone/>
            </a:pPr>
            <a:r>
              <a:rPr lang="en-US" dirty="0"/>
              <a:t>Operate the library at current level        </a:t>
            </a:r>
            <a:r>
              <a:rPr lang="en-US" b="1" dirty="0"/>
              <a:t>BASE</a:t>
            </a:r>
            <a:r>
              <a:rPr lang="en-US" dirty="0"/>
              <a:t>		   </a:t>
            </a:r>
            <a:r>
              <a:rPr lang="en-US" b="1" dirty="0"/>
              <a:t>2.7 mills</a:t>
            </a:r>
          </a:p>
          <a:p>
            <a:pPr marL="0" indent="0">
              <a:buNone/>
            </a:pPr>
            <a:endParaRPr lang="en-US" b="1" dirty="0"/>
          </a:p>
          <a:p>
            <a:pPr marL="0" indent="0">
              <a:buNone/>
            </a:pPr>
            <a:r>
              <a:rPr lang="en-US" b="1" dirty="0"/>
              <a:t>ADDRESS COMMUNITY DEMAND</a:t>
            </a:r>
          </a:p>
          <a:p>
            <a:r>
              <a:rPr lang="en-US" dirty="0"/>
              <a:t>Operate</a:t>
            </a:r>
            <a:r>
              <a:rPr lang="en-US" i="1" dirty="0"/>
              <a:t> </a:t>
            </a:r>
            <a:r>
              <a:rPr lang="en-US" dirty="0"/>
              <a:t>full-service </a:t>
            </a:r>
            <a:r>
              <a:rPr lang="en-US" dirty="0" err="1"/>
              <a:t>NoBo</a:t>
            </a:r>
            <a:r>
              <a:rPr lang="en-US" dirty="0"/>
              <a:t> Branch Library					+ 0.18 mills</a:t>
            </a:r>
          </a:p>
          <a:p>
            <a:r>
              <a:rPr lang="en-US" dirty="0"/>
              <a:t>Address deferred maintenance, build capital &amp; operating reserve		+ 0.54 mills</a:t>
            </a:r>
            <a:endParaRPr lang="en-US" b="1" dirty="0"/>
          </a:p>
          <a:p>
            <a:pPr marL="0" indent="0">
              <a:buNone/>
            </a:pPr>
            <a:r>
              <a:rPr lang="en-US" b="1" dirty="0"/>
              <a:t>						                 	</a:t>
            </a:r>
          </a:p>
          <a:p>
            <a:pPr marL="0" indent="0">
              <a:buNone/>
            </a:pPr>
            <a:r>
              <a:rPr lang="en-US" b="1" dirty="0"/>
              <a:t>SERVICE EXPANSION</a:t>
            </a:r>
          </a:p>
          <a:p>
            <a:r>
              <a:rPr lang="en-US" dirty="0"/>
              <a:t>Open Gunbarrel &amp; Niwot corner libraries 					+ 0.15 mills</a:t>
            </a:r>
          </a:p>
          <a:p>
            <a:r>
              <a:rPr lang="en-US" dirty="0"/>
              <a:t>Renovate &amp; Activate Canyon Theater 					+ 0.02 mills</a:t>
            </a:r>
          </a:p>
          <a:p>
            <a:r>
              <a:rPr lang="en-US" dirty="0"/>
              <a:t>Outreach program to reach Latinx community members			+ 0.07 mills</a:t>
            </a:r>
            <a:endParaRPr lang="en-US" b="1" dirty="0"/>
          </a:p>
          <a:p>
            <a:r>
              <a:rPr lang="en-US" dirty="0"/>
              <a:t>Renovate &amp; increase staff at Carnegie Library for Local History		+ 0.06 mills</a:t>
            </a:r>
          </a:p>
          <a:p>
            <a:pPr marL="3657600" lvl="8" indent="0">
              <a:buNone/>
            </a:pPr>
            <a:r>
              <a:rPr lang="en-US" i="1" dirty="0"/>
              <a:t>			</a:t>
            </a:r>
          </a:p>
          <a:p>
            <a:pPr marL="3657600" lvl="8" indent="0">
              <a:buNone/>
            </a:pPr>
            <a:r>
              <a:rPr lang="en-US" sz="2900" b="1" i="1" dirty="0"/>
              <a:t>			</a:t>
            </a:r>
            <a:r>
              <a:rPr lang="en-US" sz="2900" b="1" dirty="0">
                <a:solidFill>
                  <a:schemeClr val="accent1"/>
                </a:solidFill>
              </a:rPr>
              <a:t>TOTAL		    3.7 mills</a:t>
            </a:r>
          </a:p>
        </p:txBody>
      </p:sp>
    </p:spTree>
    <p:extLst>
      <p:ext uri="{BB962C8B-B14F-4D97-AF65-F5344CB8AC3E}">
        <p14:creationId xmlns:p14="http://schemas.microsoft.com/office/powerpoint/2010/main" val="224601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66F-81DD-4CD4-B75E-1CFB7B7BDA6B}"/>
              </a:ext>
            </a:extLst>
          </p:cNvPr>
          <p:cNvSpPr>
            <a:spLocks noGrp="1"/>
          </p:cNvSpPr>
          <p:nvPr>
            <p:ph type="title"/>
          </p:nvPr>
        </p:nvSpPr>
        <p:spPr/>
        <p:txBody>
          <a:bodyPr/>
          <a:lstStyle/>
          <a:p>
            <a:r>
              <a:rPr lang="en-US" b="1" dirty="0">
                <a:solidFill>
                  <a:schemeClr val="accent1">
                    <a:lumMod val="75000"/>
                  </a:schemeClr>
                </a:solidFill>
              </a:rPr>
              <a:t>Discussion Questions</a:t>
            </a:r>
          </a:p>
        </p:txBody>
      </p:sp>
      <p:sp>
        <p:nvSpPr>
          <p:cNvPr id="3" name="Content Placeholder 2">
            <a:extLst>
              <a:ext uri="{FF2B5EF4-FFF2-40B4-BE49-F238E27FC236}">
                <a16:creationId xmlns:a16="http://schemas.microsoft.com/office/drawing/2014/main" id="{29DAE4E3-799B-4708-9D0B-35158301C8C6}"/>
              </a:ext>
            </a:extLst>
          </p:cNvPr>
          <p:cNvSpPr>
            <a:spLocks noGrp="1"/>
          </p:cNvSpPr>
          <p:nvPr>
            <p:ph idx="1"/>
          </p:nvPr>
        </p:nvSpPr>
        <p:spPr/>
        <p:txBody>
          <a:bodyPr>
            <a:normAutofit lnSpcReduction="10000"/>
          </a:bodyPr>
          <a:lstStyle/>
          <a:p>
            <a:r>
              <a:rPr lang="en-US" sz="3600" dirty="0"/>
              <a:t>Does the LDAC have any questions on the information presented?</a:t>
            </a:r>
          </a:p>
          <a:p>
            <a:pPr marL="0" indent="0">
              <a:buNone/>
            </a:pPr>
            <a:r>
              <a:rPr lang="en-US" sz="3600" dirty="0"/>
              <a:t> </a:t>
            </a:r>
          </a:p>
          <a:p>
            <a:r>
              <a:rPr lang="en-US" sz="3600" dirty="0"/>
              <a:t>Are the services outlined in the 2018 Master Plan the correct level of service for a Library District?</a:t>
            </a:r>
          </a:p>
          <a:p>
            <a:pPr marL="0" indent="0">
              <a:buNone/>
            </a:pPr>
            <a:endParaRPr lang="en-US" sz="3600" dirty="0"/>
          </a:p>
          <a:p>
            <a:r>
              <a:rPr lang="en-US" sz="3600" dirty="0"/>
              <a:t> Is the projected mill rate for the Library District adequate to meet the Master Plan goals?</a:t>
            </a:r>
          </a:p>
          <a:p>
            <a:pPr marL="0" indent="0">
              <a:buNone/>
            </a:pPr>
            <a:endParaRPr lang="en-US" dirty="0"/>
          </a:p>
        </p:txBody>
      </p:sp>
    </p:spTree>
    <p:extLst>
      <p:ext uri="{BB962C8B-B14F-4D97-AF65-F5344CB8AC3E}">
        <p14:creationId xmlns:p14="http://schemas.microsoft.com/office/powerpoint/2010/main" val="257552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703D-13E2-4A57-AAB4-19880C8A61DD}"/>
              </a:ext>
            </a:extLst>
          </p:cNvPr>
          <p:cNvSpPr>
            <a:spLocks noGrp="1"/>
          </p:cNvSpPr>
          <p:nvPr>
            <p:ph type="title"/>
          </p:nvPr>
        </p:nvSpPr>
        <p:spPr>
          <a:xfrm>
            <a:off x="838200" y="2766218"/>
            <a:ext cx="10515600" cy="1325563"/>
          </a:xfrm>
        </p:spPr>
        <p:txBody>
          <a:bodyPr/>
          <a:lstStyle/>
          <a:p>
            <a:pPr algn="ctr"/>
            <a:r>
              <a:rPr lang="en-US" b="1" dirty="0">
                <a:solidFill>
                  <a:srgbClr val="3A768F"/>
                </a:solidFill>
                <a:cs typeface="Calibri Light"/>
              </a:rPr>
              <a:t>Supplemental Information </a:t>
            </a:r>
            <a:endParaRPr lang="en-US" b="1" dirty="0">
              <a:solidFill>
                <a:srgbClr val="3A768F"/>
              </a:solidFill>
            </a:endParaRPr>
          </a:p>
        </p:txBody>
      </p:sp>
    </p:spTree>
    <p:extLst>
      <p:ext uri="{BB962C8B-B14F-4D97-AF65-F5344CB8AC3E}">
        <p14:creationId xmlns:p14="http://schemas.microsoft.com/office/powerpoint/2010/main" val="392979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17D6-4BFF-D24C-89B8-52A9DDB97420}"/>
              </a:ext>
            </a:extLst>
          </p:cNvPr>
          <p:cNvSpPr>
            <a:spLocks noGrp="1"/>
          </p:cNvSpPr>
          <p:nvPr>
            <p:ph type="title"/>
          </p:nvPr>
        </p:nvSpPr>
        <p:spPr>
          <a:xfrm>
            <a:off x="329513" y="365125"/>
            <a:ext cx="11024287" cy="1325563"/>
          </a:xfrm>
        </p:spPr>
        <p:txBody>
          <a:bodyPr>
            <a:normAutofit/>
          </a:bodyPr>
          <a:lstStyle/>
          <a:p>
            <a:r>
              <a:rPr lang="en-US" sz="4000" b="1" dirty="0">
                <a:solidFill>
                  <a:srgbClr val="3A768F"/>
                </a:solidFill>
              </a:rPr>
              <a:t>Establishing a Library District by Resolution/Ordinance</a:t>
            </a:r>
          </a:p>
        </p:txBody>
      </p:sp>
      <p:sp>
        <p:nvSpPr>
          <p:cNvPr id="7" name="Subtitle 2">
            <a:extLst>
              <a:ext uri="{FF2B5EF4-FFF2-40B4-BE49-F238E27FC236}">
                <a16:creationId xmlns:a16="http://schemas.microsoft.com/office/drawing/2014/main" id="{B8684F98-9A06-5242-86D5-E48C4E9952FE}"/>
              </a:ext>
            </a:extLst>
          </p:cNvPr>
          <p:cNvSpPr txBox="1">
            <a:spLocks/>
          </p:cNvSpPr>
          <p:nvPr/>
        </p:nvSpPr>
        <p:spPr>
          <a:xfrm>
            <a:off x="838199" y="1935703"/>
            <a:ext cx="11024287" cy="47723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latin typeface="Arial Narrow" panose="020B0606020202030204" pitchFamily="34" charset="0"/>
              </a:rPr>
              <a:t>The establishing entities determine the appropriate boundaries.</a:t>
            </a:r>
          </a:p>
          <a:p>
            <a:pPr marL="342900" indent="-342900"/>
            <a:r>
              <a:rPr lang="en-US" sz="2400" dirty="0">
                <a:latin typeface="Arial Narrow" panose="020B0606020202030204" pitchFamily="34" charset="0"/>
              </a:rPr>
              <a:t>Public hearing; or 90 days written notice of the proposed establishment to other “governmental units.”</a:t>
            </a:r>
          </a:p>
          <a:p>
            <a:pPr marL="342900" indent="-342900"/>
            <a:r>
              <a:rPr lang="en-US" sz="2400" dirty="0">
                <a:latin typeface="Arial Narrow" panose="020B0606020202030204" pitchFamily="34" charset="0"/>
              </a:rPr>
              <a:t>The resolution or ordinance must describe:</a:t>
            </a:r>
          </a:p>
          <a:p>
            <a:pPr marL="800100" lvl="1" indent="-342900"/>
            <a:r>
              <a:rPr lang="en-US" sz="2000" dirty="0">
                <a:latin typeface="Arial Narrow" panose="020B0606020202030204" pitchFamily="34" charset="0"/>
              </a:rPr>
              <a:t>the district’s legal service area</a:t>
            </a:r>
            <a:r>
              <a:rPr lang="en-US" sz="2000" dirty="0">
                <a:latin typeface="Arial Narrow" panose="020B0606020202030204" pitchFamily="34" charset="0"/>
                <a:cs typeface="Calibri"/>
              </a:rPr>
              <a:t>; &amp;</a:t>
            </a:r>
          </a:p>
          <a:p>
            <a:pPr marL="800100" lvl="1" indent="-342900"/>
            <a:r>
              <a:rPr lang="en-US" sz="2000" dirty="0">
                <a:latin typeface="Arial Narrow" panose="020B0606020202030204" pitchFamily="34" charset="0"/>
              </a:rPr>
              <a:t>identify &amp; provide that the electors must approve the proposed mill levy</a:t>
            </a:r>
            <a:r>
              <a:rPr lang="en-US" sz="2000" dirty="0">
                <a:latin typeface="Arial Narrow" panose="020B0606020202030204" pitchFamily="34" charset="0"/>
                <a:cs typeface="Calibri"/>
              </a:rPr>
              <a:t>.</a:t>
            </a:r>
          </a:p>
          <a:p>
            <a:pPr marL="342900" indent="-342900"/>
            <a:r>
              <a:rPr lang="en-US" sz="2400" dirty="0">
                <a:latin typeface="Arial Narrow" panose="020B0606020202030204" pitchFamily="34" charset="0"/>
              </a:rPr>
              <a:t>The establishing entities appoint the first 5 to 7 member Board of Trustees for the library district.</a:t>
            </a:r>
            <a:endParaRPr lang="en-US" sz="2400" dirty="0">
              <a:latin typeface="Arial Narrow" panose="020B0606020202030204" pitchFamily="34" charset="0"/>
              <a:cs typeface="Calibri"/>
            </a:endParaRPr>
          </a:p>
          <a:p>
            <a:pPr marL="342900" indent="-342900"/>
            <a:endParaRPr lang="en-US" sz="2400" dirty="0">
              <a:latin typeface="Arial Narrow" panose="020B0606020202030204" pitchFamily="34" charset="0"/>
            </a:endParaRPr>
          </a:p>
          <a:p>
            <a:pPr marL="342900" lvl="1" indent="-342900"/>
            <a:endParaRPr lang="en-US" sz="2000" dirty="0">
              <a:latin typeface="Arial Narrow" panose="020B0606020202030204" pitchFamily="34" charset="0"/>
            </a:endParaRPr>
          </a:p>
        </p:txBody>
      </p:sp>
    </p:spTree>
    <p:extLst>
      <p:ext uri="{BB962C8B-B14F-4D97-AF65-F5344CB8AC3E}">
        <p14:creationId xmlns:p14="http://schemas.microsoft.com/office/powerpoint/2010/main" val="210157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17D6-4BFF-D24C-89B8-52A9DDB97420}"/>
              </a:ext>
            </a:extLst>
          </p:cNvPr>
          <p:cNvSpPr>
            <a:spLocks noGrp="1"/>
          </p:cNvSpPr>
          <p:nvPr>
            <p:ph type="title"/>
          </p:nvPr>
        </p:nvSpPr>
        <p:spPr/>
        <p:txBody>
          <a:bodyPr/>
          <a:lstStyle/>
          <a:p>
            <a:r>
              <a:rPr lang="en-US" dirty="0">
                <a:solidFill>
                  <a:srgbClr val="3A768F"/>
                </a:solidFill>
              </a:rPr>
              <a:t>Adoption of the Resolution/Ordinance</a:t>
            </a:r>
          </a:p>
        </p:txBody>
      </p:sp>
      <p:sp>
        <p:nvSpPr>
          <p:cNvPr id="6" name="Subtitle 2">
            <a:extLst>
              <a:ext uri="{FF2B5EF4-FFF2-40B4-BE49-F238E27FC236}">
                <a16:creationId xmlns:a16="http://schemas.microsoft.com/office/drawing/2014/main" id="{414C624A-118C-7B41-8941-3AD3676484E3}"/>
              </a:ext>
            </a:extLst>
          </p:cNvPr>
          <p:cNvSpPr txBox="1">
            <a:spLocks/>
          </p:cNvSpPr>
          <p:nvPr/>
        </p:nvSpPr>
        <p:spPr>
          <a:xfrm>
            <a:off x="654408" y="1878227"/>
            <a:ext cx="10699391" cy="47382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Narrow"/>
              </a:rPr>
              <a:t>Within 90 days enter into an intergovernmental agreement (IGA)</a:t>
            </a:r>
          </a:p>
          <a:p>
            <a:pPr marL="0" indent="0">
              <a:buNone/>
            </a:pPr>
            <a:endParaRPr lang="en-US" sz="1100" dirty="0">
              <a:latin typeface="Arial Narrow" panose="020B0606020202030204" pitchFamily="34" charset="0"/>
              <a:cs typeface="Calibri"/>
            </a:endParaRPr>
          </a:p>
          <a:p>
            <a:pPr marL="800100" lvl="1" indent="-342900"/>
            <a:r>
              <a:rPr lang="en-US" dirty="0">
                <a:latin typeface="Arial Narrow"/>
              </a:rPr>
              <a:t>Establish a deadline to obtain funding by the TABOR Amendment.</a:t>
            </a:r>
            <a:endParaRPr lang="en-US" dirty="0">
              <a:latin typeface="Arial Narrow"/>
              <a:cs typeface="Calibri"/>
            </a:endParaRPr>
          </a:p>
          <a:p>
            <a:pPr marL="800100" lvl="1" indent="-342900"/>
            <a:r>
              <a:rPr lang="en-US" dirty="0">
                <a:latin typeface="Arial Narrow"/>
              </a:rPr>
              <a:t>Provide terms to transition library services from the establishing entities to the district:</a:t>
            </a:r>
            <a:endParaRPr lang="en-US" dirty="0">
              <a:latin typeface="Arial Narrow"/>
              <a:cs typeface="Calibri"/>
            </a:endParaRPr>
          </a:p>
          <a:p>
            <a:pPr marL="1257300" lvl="2" indent="-342900"/>
            <a:r>
              <a:rPr lang="en-US" dirty="0">
                <a:latin typeface="Arial Narrow"/>
              </a:rPr>
              <a:t>Any conveyance by donation or sale of real or personal property used to provide library services;</a:t>
            </a:r>
          </a:p>
          <a:p>
            <a:pPr marL="1257300" lvl="2" indent="-342900"/>
            <a:r>
              <a:rPr lang="en-US" dirty="0">
                <a:latin typeface="Arial Narrow"/>
              </a:rPr>
              <a:t>The transition of library employees from the establishing entity to the library district</a:t>
            </a:r>
          </a:p>
          <a:p>
            <a:pPr marL="1257300" lvl="2" indent="-342900"/>
            <a:r>
              <a:rPr lang="en-US" dirty="0">
                <a:latin typeface="Arial Narrow"/>
              </a:rPr>
              <a:t>Interim funding, if any;</a:t>
            </a:r>
          </a:p>
          <a:p>
            <a:pPr marL="1257300" lvl="2" indent="-342900"/>
            <a:r>
              <a:rPr lang="en-US" dirty="0">
                <a:latin typeface="Arial Narrow"/>
              </a:rPr>
              <a:t>Administrative, maintenance, personnel, procurement, insurance, employee benefits, etc. through contract with an establishing entity;</a:t>
            </a:r>
          </a:p>
          <a:p>
            <a:pPr marL="1257300" lvl="2" indent="-342900"/>
            <a:r>
              <a:rPr lang="en-US" dirty="0">
                <a:latin typeface="Arial Narrow"/>
              </a:rPr>
              <a:t>Establishing procedures for future library trustee selection; and</a:t>
            </a:r>
          </a:p>
          <a:p>
            <a:pPr marL="1257300" lvl="2" indent="-342900"/>
            <a:r>
              <a:rPr lang="en-US" dirty="0">
                <a:latin typeface="Arial Narrow"/>
              </a:rPr>
              <a:t>Generally providing for a mutually beneficial relationship or separation.</a:t>
            </a:r>
          </a:p>
          <a:p>
            <a:pPr marL="798195" lvl="2" indent="-340995"/>
            <a:r>
              <a:rPr lang="en-US" sz="2400" dirty="0">
                <a:latin typeface="Arial Narrow"/>
              </a:rPr>
              <a:t>If the district does not obtain funding, the IGA may require it to dissolve.</a:t>
            </a:r>
            <a:endParaRPr lang="en-US" sz="2400" dirty="0">
              <a:latin typeface="Arial Narrow"/>
              <a:cs typeface="Calibri"/>
            </a:endParaRPr>
          </a:p>
          <a:p>
            <a:pPr marL="0" indent="0">
              <a:buNone/>
            </a:pPr>
            <a:endParaRPr lang="en-US" sz="2400" dirty="0">
              <a:latin typeface="Arial Narrow" panose="020B0606020202030204" pitchFamily="34" charset="0"/>
            </a:endParaRPr>
          </a:p>
          <a:p>
            <a:pPr marL="342900" lvl="1" indent="-342900"/>
            <a:endParaRPr lang="en-US" sz="2000" dirty="0">
              <a:latin typeface="Arial Narrow" panose="020B0606020202030204" pitchFamily="34" charset="0"/>
            </a:endParaRPr>
          </a:p>
        </p:txBody>
      </p:sp>
    </p:spTree>
    <p:extLst>
      <p:ext uri="{BB962C8B-B14F-4D97-AF65-F5344CB8AC3E}">
        <p14:creationId xmlns:p14="http://schemas.microsoft.com/office/powerpoint/2010/main" val="425406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17D6-4BFF-D24C-89B8-52A9DDB97420}"/>
              </a:ext>
            </a:extLst>
          </p:cNvPr>
          <p:cNvSpPr>
            <a:spLocks noGrp="1"/>
          </p:cNvSpPr>
          <p:nvPr>
            <p:ph type="title"/>
          </p:nvPr>
        </p:nvSpPr>
        <p:spPr/>
        <p:txBody>
          <a:bodyPr/>
          <a:lstStyle/>
          <a:p>
            <a:r>
              <a:rPr lang="en-US" dirty="0">
                <a:solidFill>
                  <a:srgbClr val="3A768F"/>
                </a:solidFill>
              </a:rPr>
              <a:t>Establishing District by Petition or </a:t>
            </a:r>
            <a:br>
              <a:rPr lang="en-US" dirty="0">
                <a:solidFill>
                  <a:srgbClr val="3A768F"/>
                </a:solidFill>
              </a:rPr>
            </a:br>
            <a:r>
              <a:rPr lang="en-US" dirty="0">
                <a:solidFill>
                  <a:srgbClr val="3A768F"/>
                </a:solidFill>
              </a:rPr>
              <a:t>Registered Electors</a:t>
            </a:r>
          </a:p>
        </p:txBody>
      </p:sp>
      <p:sp>
        <p:nvSpPr>
          <p:cNvPr id="6" name="Rectangle 5">
            <a:extLst>
              <a:ext uri="{FF2B5EF4-FFF2-40B4-BE49-F238E27FC236}">
                <a16:creationId xmlns:a16="http://schemas.microsoft.com/office/drawing/2014/main" id="{2ED859B9-15E6-AA41-B20D-601D8DAE1D57}"/>
              </a:ext>
            </a:extLst>
          </p:cNvPr>
          <p:cNvSpPr/>
          <p:nvPr/>
        </p:nvSpPr>
        <p:spPr>
          <a:xfrm>
            <a:off x="616092" y="1775430"/>
            <a:ext cx="11246394" cy="4803346"/>
          </a:xfrm>
          <a:prstGeom prst="rect">
            <a:avLst/>
          </a:prstGeom>
        </p:spPr>
        <p:txBody>
          <a:bodyPr wrap="square">
            <a:spAutoFit/>
          </a:bodyPr>
          <a:lstStyle/>
          <a:p>
            <a:r>
              <a:rPr lang="en-US" sz="2400" dirty="0">
                <a:latin typeface="Arial Narrow" panose="020B0606020202030204" pitchFamily="34" charset="0"/>
              </a:rPr>
              <a:t>100 electors residing in the proposed library district “service area” can trigger an election to form a district by petition.</a:t>
            </a:r>
          </a:p>
          <a:p>
            <a:pPr marL="628650" indent="-287338">
              <a:buFont typeface="Arial" panose="020B0604020202020204" pitchFamily="34" charset="0"/>
              <a:buChar char="•"/>
            </a:pPr>
            <a:r>
              <a:rPr lang="en-US" sz="2000" dirty="0">
                <a:latin typeface="Arial Narrow" panose="020B0606020202030204" pitchFamily="34" charset="0"/>
              </a:rPr>
              <a:t>The petition is addressed to the County Commissioners and must be filed at least 90 days before a TABOR election.</a:t>
            </a:r>
          </a:p>
          <a:p>
            <a:pPr marL="628650" indent="-287338">
              <a:buFont typeface="Arial" panose="020B0604020202020204" pitchFamily="34" charset="0"/>
              <a:buChar char="•"/>
            </a:pPr>
            <a:r>
              <a:rPr lang="en-US" sz="2000" dirty="0">
                <a:latin typeface="Arial Narrow" panose="020B0606020202030204" pitchFamily="34" charset="0"/>
              </a:rPr>
              <a:t>The petition must comply with C.R.S. § 24-90-107(3)(a), including a request for establishment of the district, name of the district, the governmental units involved and contain a description of the “service area” and proposed mill levy.</a:t>
            </a:r>
          </a:p>
          <a:p>
            <a:pPr marL="628650" indent="-287338">
              <a:buFont typeface="Arial" panose="020B0604020202020204" pitchFamily="34" charset="0"/>
              <a:buChar char="•"/>
            </a:pPr>
            <a:r>
              <a:rPr lang="en-US" sz="2000" dirty="0">
                <a:latin typeface="Arial Narrow" panose="020B0606020202030204" pitchFamily="34" charset="0"/>
              </a:rPr>
              <a:t>A bond must be filed to pay election expenses in the event the election is unsuccessful unless waived by the county.</a:t>
            </a:r>
          </a:p>
          <a:p>
            <a:pPr marL="628650" indent="-287338">
              <a:buFont typeface="Arial" panose="020B0604020202020204" pitchFamily="34" charset="0"/>
              <a:buChar char="•"/>
            </a:pPr>
            <a:r>
              <a:rPr lang="en-US" sz="2000" dirty="0">
                <a:latin typeface="Arial Narrow" panose="020B0606020202030204" pitchFamily="34" charset="0"/>
              </a:rPr>
              <a:t>Once in receipt of the petition, the establishing entities must: </a:t>
            </a:r>
          </a:p>
          <a:p>
            <a:pPr marL="914400" lvl="1" indent="-285750">
              <a:buFont typeface="Arial" panose="020B0604020202020204" pitchFamily="34" charset="0"/>
              <a:buChar char="•"/>
            </a:pPr>
            <a:r>
              <a:rPr lang="en-US" dirty="0">
                <a:latin typeface="Arial Narrow" panose="020B0606020202030204" pitchFamily="34" charset="0"/>
              </a:rPr>
              <a:t>pass a resolution or ordinance establishing the district; or </a:t>
            </a:r>
          </a:p>
          <a:p>
            <a:pPr marL="914400" lvl="1" indent="-285750">
              <a:buFont typeface="Arial" panose="020B0604020202020204" pitchFamily="34" charset="0"/>
              <a:buChar char="•"/>
            </a:pPr>
            <a:r>
              <a:rPr lang="en-US" dirty="0">
                <a:latin typeface="Arial Narrow" panose="020B0606020202030204" pitchFamily="34" charset="0"/>
              </a:rPr>
              <a:t>submit the question of establishment to a vote. </a:t>
            </a:r>
          </a:p>
          <a:p>
            <a:pPr marL="628650" indent="-287338">
              <a:buFont typeface="Arial" panose="020B0604020202020204" pitchFamily="34" charset="0"/>
              <a:buChar char="•"/>
            </a:pPr>
            <a:r>
              <a:rPr lang="en-US" sz="2000" dirty="0">
                <a:latin typeface="Arial Narrow" panose="020B0606020202030204" pitchFamily="34" charset="0"/>
              </a:rPr>
              <a:t>After a successful election, library trustees must be appointed and an IGA is to be negotiated to address the matters discussed above.</a:t>
            </a:r>
          </a:p>
          <a:p>
            <a:pPr marL="628650" indent="-287338">
              <a:buFont typeface="Arial" panose="020B0604020202020204" pitchFamily="34" charset="0"/>
              <a:buChar char="•"/>
            </a:pPr>
            <a:r>
              <a:rPr lang="en-US" sz="2000" dirty="0">
                <a:latin typeface="Arial Narrow" panose="020B0606020202030204" pitchFamily="34" charset="0"/>
              </a:rPr>
              <a:t>A TABOR election will be required to establish the mill levy.</a:t>
            </a:r>
          </a:p>
        </p:txBody>
      </p:sp>
    </p:spTree>
    <p:extLst>
      <p:ext uri="{BB962C8B-B14F-4D97-AF65-F5344CB8AC3E}">
        <p14:creationId xmlns:p14="http://schemas.microsoft.com/office/powerpoint/2010/main" val="340019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B989-372C-473E-A04A-D2E502182EFE}"/>
              </a:ext>
            </a:extLst>
          </p:cNvPr>
          <p:cNvSpPr>
            <a:spLocks noGrp="1"/>
          </p:cNvSpPr>
          <p:nvPr>
            <p:ph type="title"/>
          </p:nvPr>
        </p:nvSpPr>
        <p:spPr>
          <a:xfrm>
            <a:off x="927652" y="185185"/>
            <a:ext cx="10515600" cy="1325563"/>
          </a:xfrm>
        </p:spPr>
        <p:txBody>
          <a:bodyPr/>
          <a:lstStyle/>
          <a:p>
            <a:pPr algn="ctr"/>
            <a:r>
              <a:rPr lang="en-US" b="1" dirty="0">
                <a:solidFill>
                  <a:srgbClr val="0070C0"/>
                </a:solidFill>
              </a:rPr>
              <a:t>Estimated Annual Library District Budget</a:t>
            </a:r>
            <a:endParaRPr lang="en-US" dirty="0">
              <a:solidFill>
                <a:srgbClr val="0070C0"/>
              </a:solidFill>
            </a:endParaRPr>
          </a:p>
        </p:txBody>
      </p:sp>
      <p:sp>
        <p:nvSpPr>
          <p:cNvPr id="3" name="Content Placeholder 2">
            <a:extLst>
              <a:ext uri="{FF2B5EF4-FFF2-40B4-BE49-F238E27FC236}">
                <a16:creationId xmlns:a16="http://schemas.microsoft.com/office/drawing/2014/main" id="{4E1C3DF6-98DD-4005-9862-65009A7DDFA0}"/>
              </a:ext>
            </a:extLst>
          </p:cNvPr>
          <p:cNvSpPr>
            <a:spLocks noGrp="1"/>
          </p:cNvSpPr>
          <p:nvPr>
            <p:ph idx="1"/>
          </p:nvPr>
        </p:nvSpPr>
        <p:spPr>
          <a:xfrm>
            <a:off x="838200" y="1510748"/>
            <a:ext cx="10515600" cy="4666215"/>
          </a:xfrm>
        </p:spPr>
        <p:txBody>
          <a:bodyPr>
            <a:normAutofit/>
          </a:bodyPr>
          <a:lstStyle/>
          <a:p>
            <a:pPr marL="0" indent="0">
              <a:buNone/>
            </a:pPr>
            <a:endParaRPr lang="en-US" sz="1000" dirty="0"/>
          </a:p>
          <a:p>
            <a:pPr marL="457200" lvl="1" indent="0">
              <a:buNone/>
            </a:pPr>
            <a:endParaRPr lang="en-US" sz="3600" b="1" dirty="0"/>
          </a:p>
          <a:p>
            <a:pPr marL="457200" lvl="1" indent="0">
              <a:buNone/>
            </a:pPr>
            <a:r>
              <a:rPr lang="en-US" sz="3600" b="1" dirty="0"/>
              <a:t>Personnel salary &amp; benefits </a:t>
            </a:r>
            <a:r>
              <a:rPr lang="en-US" sz="3600" dirty="0"/>
              <a:t>			58-62 % </a:t>
            </a:r>
          </a:p>
          <a:p>
            <a:pPr marL="457200" lvl="1" indent="0">
              <a:buNone/>
            </a:pPr>
            <a:r>
              <a:rPr lang="en-US" sz="3600" b="1" dirty="0"/>
              <a:t>Library materials 				</a:t>
            </a:r>
            <a:r>
              <a:rPr lang="en-US" sz="3600" dirty="0"/>
              <a:t>	10 % </a:t>
            </a:r>
          </a:p>
          <a:p>
            <a:pPr marL="457200" lvl="1" indent="0">
              <a:buNone/>
            </a:pPr>
            <a:r>
              <a:rPr lang="en-US" sz="2000" dirty="0"/>
              <a:t>	Books, movies, database subscriptions 	</a:t>
            </a:r>
          </a:p>
          <a:p>
            <a:pPr marL="457200" lvl="1" indent="0">
              <a:buNone/>
            </a:pPr>
            <a:r>
              <a:rPr lang="en-US" sz="3600" b="1" dirty="0"/>
              <a:t>Operating expenses 	</a:t>
            </a:r>
            <a:r>
              <a:rPr lang="en-US" sz="3600" dirty="0"/>
              <a:t>				23-27 % </a:t>
            </a:r>
          </a:p>
          <a:p>
            <a:pPr marL="457200" lvl="1" indent="0">
              <a:buNone/>
            </a:pPr>
            <a:r>
              <a:rPr lang="en-US" sz="3600" dirty="0"/>
              <a:t>	</a:t>
            </a:r>
            <a:r>
              <a:rPr lang="en-US" sz="2000" dirty="0"/>
              <a:t>Maintenance, technology, furniture, HR, payroll, finance, legal, etc.</a:t>
            </a:r>
          </a:p>
          <a:p>
            <a:pPr marL="457200" lvl="1" indent="0">
              <a:buNone/>
            </a:pPr>
            <a:r>
              <a:rPr lang="en-US" sz="3600" b="1" dirty="0"/>
              <a:t>Equipment replacement </a:t>
            </a:r>
            <a:r>
              <a:rPr lang="en-US" sz="3600" dirty="0"/>
              <a:t>				5 %</a:t>
            </a:r>
          </a:p>
          <a:p>
            <a:pPr marL="457200" lvl="1" indent="0">
              <a:buNone/>
            </a:pPr>
            <a:endParaRPr lang="en-US" dirty="0"/>
          </a:p>
        </p:txBody>
      </p:sp>
    </p:spTree>
    <p:extLst>
      <p:ext uri="{BB962C8B-B14F-4D97-AF65-F5344CB8AC3E}">
        <p14:creationId xmlns:p14="http://schemas.microsoft.com/office/powerpoint/2010/main" val="72074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23B-7F12-422A-A297-142520753FDB}"/>
              </a:ext>
            </a:extLst>
          </p:cNvPr>
          <p:cNvSpPr>
            <a:spLocks noGrp="1"/>
          </p:cNvSpPr>
          <p:nvPr>
            <p:ph type="title"/>
          </p:nvPr>
        </p:nvSpPr>
        <p:spPr/>
        <p:txBody>
          <a:bodyPr>
            <a:normAutofit/>
          </a:bodyPr>
          <a:lstStyle/>
          <a:p>
            <a:pPr algn="ctr"/>
            <a:r>
              <a:rPr lang="en-US" b="1" dirty="0">
                <a:solidFill>
                  <a:srgbClr val="0070C0"/>
                </a:solidFill>
              </a:rPr>
              <a:t>Estimated Annual Library District Expenditures</a:t>
            </a:r>
          </a:p>
        </p:txBody>
      </p:sp>
      <p:sp>
        <p:nvSpPr>
          <p:cNvPr id="3" name="Content Placeholder 2">
            <a:extLst>
              <a:ext uri="{FF2B5EF4-FFF2-40B4-BE49-F238E27FC236}">
                <a16:creationId xmlns:a16="http://schemas.microsoft.com/office/drawing/2014/main" id="{5E47574D-9BF7-4FFB-9942-47BC17B82D6A}"/>
              </a:ext>
            </a:extLst>
          </p:cNvPr>
          <p:cNvSpPr>
            <a:spLocks noGrp="1"/>
          </p:cNvSpPr>
          <p:nvPr>
            <p:ph idx="1"/>
          </p:nvPr>
        </p:nvSpPr>
        <p:spPr/>
        <p:txBody>
          <a:bodyPr>
            <a:normAutofit/>
          </a:bodyPr>
          <a:lstStyle/>
          <a:p>
            <a:pPr marL="0" indent="0">
              <a:buNone/>
            </a:pPr>
            <a:r>
              <a:rPr lang="en-US" dirty="0"/>
              <a:t>Annual operating budget to fund Master Plan through the “Service Expansion” level = </a:t>
            </a:r>
            <a:r>
              <a:rPr lang="en-US" b="1" dirty="0">
                <a:solidFill>
                  <a:srgbClr val="0070C0"/>
                </a:solidFill>
              </a:rPr>
              <a:t>$14 million</a:t>
            </a:r>
          </a:p>
          <a:p>
            <a:r>
              <a:rPr lang="en-US" b="1" dirty="0"/>
              <a:t>Personnel salary &amp; benefits</a:t>
            </a:r>
            <a:r>
              <a:rPr lang="en-US" dirty="0"/>
              <a:t>			$8.4 million</a:t>
            </a:r>
          </a:p>
          <a:p>
            <a:r>
              <a:rPr lang="en-US" b="1" dirty="0"/>
              <a:t>Facilities capital &amp; maintenance </a:t>
            </a:r>
            <a:r>
              <a:rPr lang="en-US" dirty="0"/>
              <a:t>		$2 million</a:t>
            </a:r>
          </a:p>
          <a:p>
            <a:r>
              <a:rPr lang="en-US" b="1" dirty="0"/>
              <a:t>Library materials </a:t>
            </a:r>
            <a:r>
              <a:rPr lang="en-US" dirty="0"/>
              <a:t>				$1.2 million</a:t>
            </a:r>
          </a:p>
          <a:p>
            <a:r>
              <a:rPr lang="en-US" b="1" dirty="0"/>
              <a:t>Technology</a:t>
            </a:r>
            <a:r>
              <a:rPr lang="en-US" dirty="0"/>
              <a:t> 					$1 million</a:t>
            </a:r>
          </a:p>
          <a:p>
            <a:r>
              <a:rPr lang="en-US" b="1" dirty="0"/>
              <a:t>Replacement costs </a:t>
            </a:r>
            <a:r>
              <a:rPr lang="en-US" dirty="0"/>
              <a:t>				$0.5 million</a:t>
            </a:r>
          </a:p>
          <a:p>
            <a:r>
              <a:rPr lang="en-US" b="1" dirty="0"/>
              <a:t>Administrative costs</a:t>
            </a:r>
            <a:r>
              <a:rPr lang="en-US" dirty="0"/>
              <a:t> 				$0.8 million</a:t>
            </a:r>
          </a:p>
          <a:p>
            <a:pPr marL="854075" indent="0">
              <a:buNone/>
            </a:pPr>
            <a:r>
              <a:rPr lang="en-US" sz="2000" dirty="0"/>
              <a:t>Communications, Legal, HR, Payroll, Risk, Finance, paper, software, etc.</a:t>
            </a:r>
          </a:p>
        </p:txBody>
      </p:sp>
    </p:spTree>
    <p:extLst>
      <p:ext uri="{BB962C8B-B14F-4D97-AF65-F5344CB8AC3E}">
        <p14:creationId xmlns:p14="http://schemas.microsoft.com/office/powerpoint/2010/main" val="386397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17D6-4BFF-D24C-89B8-52A9DDB97420}"/>
              </a:ext>
            </a:extLst>
          </p:cNvPr>
          <p:cNvSpPr>
            <a:spLocks noGrp="1"/>
          </p:cNvSpPr>
          <p:nvPr>
            <p:ph type="title"/>
          </p:nvPr>
        </p:nvSpPr>
        <p:spPr>
          <a:xfrm>
            <a:off x="838200" y="250370"/>
            <a:ext cx="10515600" cy="962932"/>
          </a:xfrm>
        </p:spPr>
        <p:txBody>
          <a:bodyPr/>
          <a:lstStyle/>
          <a:p>
            <a:r>
              <a:rPr lang="en-US" b="1" dirty="0">
                <a:solidFill>
                  <a:srgbClr val="3A768F"/>
                </a:solidFill>
              </a:rPr>
              <a:t>Why? / Problem</a:t>
            </a:r>
          </a:p>
        </p:txBody>
      </p:sp>
      <p:sp>
        <p:nvSpPr>
          <p:cNvPr id="3" name="Content Placeholder 2">
            <a:extLst>
              <a:ext uri="{FF2B5EF4-FFF2-40B4-BE49-F238E27FC236}">
                <a16:creationId xmlns:a16="http://schemas.microsoft.com/office/drawing/2014/main" id="{903BFC37-E919-674E-8543-D3275EE8AA9F}"/>
              </a:ext>
            </a:extLst>
          </p:cNvPr>
          <p:cNvSpPr>
            <a:spLocks noGrp="1"/>
          </p:cNvSpPr>
          <p:nvPr>
            <p:ph idx="1"/>
          </p:nvPr>
        </p:nvSpPr>
        <p:spPr>
          <a:xfrm>
            <a:off x="838200" y="1213304"/>
            <a:ext cx="10515600" cy="5394326"/>
          </a:xfrm>
        </p:spPr>
        <p:txBody>
          <a:bodyPr vert="horz" lIns="91440" tIns="45720" rIns="91440" bIns="45720" rtlCol="0" anchor="t">
            <a:normAutofit/>
          </a:bodyPr>
          <a:lstStyle/>
          <a:p>
            <a:pPr marL="0" indent="0">
              <a:buNone/>
            </a:pPr>
            <a:r>
              <a:rPr lang="en-US" sz="1600" b="1" dirty="0">
                <a:cs typeface="Calibri" panose="020F0502020204030204"/>
              </a:rPr>
              <a:t>Identifying long-term sustainable funding is not a new issue for BPL. </a:t>
            </a:r>
          </a:p>
          <a:p>
            <a:r>
              <a:rPr lang="en-US" sz="1600" dirty="0">
                <a:cs typeface="Calibri" panose="020F0502020204030204"/>
              </a:rPr>
              <a:t>A stated objective in the 2008 Master Plan</a:t>
            </a:r>
          </a:p>
          <a:p>
            <a:r>
              <a:rPr lang="en-US" sz="1600" dirty="0">
                <a:cs typeface="Calibri" panose="020F0502020204030204"/>
              </a:rPr>
              <a:t>A Library District has been discussed in Boulder &amp; environs since the late 1980s</a:t>
            </a:r>
          </a:p>
          <a:p>
            <a:pPr marL="0" indent="0">
              <a:buNone/>
            </a:pPr>
            <a:endParaRPr lang="en-US" sz="1600" b="1" dirty="0">
              <a:cs typeface="Calibri" panose="020F0502020204030204"/>
            </a:endParaRPr>
          </a:p>
          <a:p>
            <a:pPr marL="0" indent="0">
              <a:buNone/>
            </a:pPr>
            <a:r>
              <a:rPr lang="en-US" sz="1600" b="1" dirty="0">
                <a:cs typeface="Calibri" panose="020F0502020204030204"/>
              </a:rPr>
              <a:t>The 2018 Master Plan included extensive community engagement to identify what community members want from BPL. </a:t>
            </a:r>
            <a:r>
              <a:rPr lang="en-US" sz="1600" dirty="0">
                <a:cs typeface="Calibri" panose="020F0502020204030204"/>
              </a:rPr>
              <a:t>Some programs/services requested include: </a:t>
            </a:r>
          </a:p>
          <a:p>
            <a:pPr marL="0" indent="0">
              <a:buNone/>
            </a:pPr>
            <a:endParaRPr lang="en-US" sz="1600" dirty="0">
              <a:cs typeface="Calibri" panose="020F0502020204030204"/>
            </a:endParaRPr>
          </a:p>
          <a:p>
            <a:pPr marL="0" indent="0">
              <a:buNone/>
            </a:pPr>
            <a:endParaRPr lang="en-US" sz="1600" b="1" dirty="0">
              <a:cs typeface="Calibri" panose="020F0502020204030204"/>
            </a:endParaRPr>
          </a:p>
          <a:p>
            <a:pPr marL="0" indent="0">
              <a:buNone/>
            </a:pPr>
            <a:endParaRPr lang="en-US" sz="1600" b="1" dirty="0">
              <a:cs typeface="Calibri" panose="020F0502020204030204"/>
            </a:endParaRPr>
          </a:p>
          <a:p>
            <a:pPr marL="0" indent="0">
              <a:buNone/>
            </a:pPr>
            <a:endParaRPr lang="en-US" sz="1600" b="1" dirty="0">
              <a:cs typeface="Calibri" panose="020F0502020204030204"/>
            </a:endParaRPr>
          </a:p>
          <a:p>
            <a:pPr marL="0" indent="0">
              <a:buNone/>
            </a:pPr>
            <a:r>
              <a:rPr lang="en-US" sz="1600" b="1" dirty="0">
                <a:cs typeface="Calibri" panose="020F0502020204030204"/>
              </a:rPr>
              <a:t>The 2018  Master Plan also examined models for long-term sustainable funding to achieve the goals the community requested</a:t>
            </a:r>
            <a:endParaRPr lang="en-US" sz="1600" dirty="0">
              <a:cs typeface="Calibri" panose="020F0502020204030204"/>
            </a:endParaRPr>
          </a:p>
          <a:p>
            <a:r>
              <a:rPr lang="en-US" sz="1600" dirty="0">
                <a:cs typeface="Calibri" panose="020F0502020204030204"/>
              </a:rPr>
              <a:t> After nearly two years of comparing different models &amp; methods to obtain long-term sustainable funding including a variety of dedicated taxes, the Library Commission unanimously recommended that a Library District was the most "equitable and fair“ option.</a:t>
            </a:r>
          </a:p>
          <a:p>
            <a:r>
              <a:rPr lang="en-US" sz="1600" dirty="0">
                <a:cs typeface="Calibri" panose="020F0502020204030204"/>
              </a:rPr>
              <a:t>A financial, governance &amp; legal analysis was conducted at Council’s request &amp; culminated in the sample IGA which Council &amp; the City Manager have asked the LDAC to provide feedback  &amp; recommendations on.</a:t>
            </a:r>
          </a:p>
        </p:txBody>
      </p:sp>
      <p:graphicFrame>
        <p:nvGraphicFramePr>
          <p:cNvPr id="4" name="Table 3">
            <a:extLst>
              <a:ext uri="{FF2B5EF4-FFF2-40B4-BE49-F238E27FC236}">
                <a16:creationId xmlns:a16="http://schemas.microsoft.com/office/drawing/2014/main" id="{4D812AE1-0658-46A1-BBD4-83650AEAA39E}"/>
              </a:ext>
            </a:extLst>
          </p:cNvPr>
          <p:cNvGraphicFramePr>
            <a:graphicFrameLocks noGrp="1"/>
          </p:cNvGraphicFramePr>
          <p:nvPr>
            <p:extLst>
              <p:ext uri="{D42A27DB-BD31-4B8C-83A1-F6EECF244321}">
                <p14:modId xmlns:p14="http://schemas.microsoft.com/office/powerpoint/2010/main" val="3705768914"/>
              </p:ext>
            </p:extLst>
          </p:nvPr>
        </p:nvGraphicFramePr>
        <p:xfrm>
          <a:off x="838200" y="3200402"/>
          <a:ext cx="10243458" cy="1068892"/>
        </p:xfrm>
        <a:graphic>
          <a:graphicData uri="http://schemas.openxmlformats.org/drawingml/2006/table">
            <a:tbl>
              <a:tblPr firstRow="1" bandRow="1">
                <a:tableStyleId>{5C22544A-7EE6-4342-B048-85BDC9FD1C3A}</a:tableStyleId>
              </a:tblPr>
              <a:tblGrid>
                <a:gridCol w="5121729">
                  <a:extLst>
                    <a:ext uri="{9D8B030D-6E8A-4147-A177-3AD203B41FA5}">
                      <a16:colId xmlns:a16="http://schemas.microsoft.com/office/drawing/2014/main" val="1533191798"/>
                    </a:ext>
                  </a:extLst>
                </a:gridCol>
                <a:gridCol w="5121729">
                  <a:extLst>
                    <a:ext uri="{9D8B030D-6E8A-4147-A177-3AD203B41FA5}">
                      <a16:colId xmlns:a16="http://schemas.microsoft.com/office/drawing/2014/main" val="4160821979"/>
                    </a:ext>
                  </a:extLst>
                </a:gridCol>
              </a:tblGrid>
              <a:tr h="290690">
                <a:tc>
                  <a:txBody>
                    <a:bodyPr/>
                    <a:lstStyle/>
                    <a:p>
                      <a:pPr marL="285750" indent="-285750">
                        <a:buFont typeface="Arial" panose="020B0604020202020204" pitchFamily="34" charset="0"/>
                        <a:buChar char="•"/>
                      </a:pPr>
                      <a:r>
                        <a:rPr lang="en-US" sz="1600" b="0" dirty="0">
                          <a:solidFill>
                            <a:schemeClr val="tx1"/>
                          </a:solidFill>
                        </a:rPr>
                        <a:t>A </a:t>
                      </a:r>
                      <a:r>
                        <a:rPr lang="en-US" sz="1600" b="0" dirty="0" err="1">
                          <a:solidFill>
                            <a:schemeClr val="tx1"/>
                          </a:solidFill>
                        </a:rPr>
                        <a:t>NoBo</a:t>
                      </a:r>
                      <a:r>
                        <a:rPr lang="en-US" sz="1600" b="0" dirty="0">
                          <a:solidFill>
                            <a:schemeClr val="tx1"/>
                          </a:solidFill>
                        </a:rPr>
                        <a:t> Branch Library</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 A Gunbarrel Corner Library</a:t>
                      </a:r>
                    </a:p>
                  </a:txBody>
                  <a:tcPr>
                    <a:solidFill>
                      <a:schemeClr val="bg1"/>
                    </a:solidFill>
                  </a:tcPr>
                </a:tc>
                <a:extLst>
                  <a:ext uri="{0D108BD9-81ED-4DB2-BD59-A6C34878D82A}">
                    <a16:rowId xmlns:a16="http://schemas.microsoft.com/office/drawing/2014/main" val="450494972"/>
                  </a:ext>
                </a:extLst>
              </a:tr>
              <a:tr h="2906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Activation of Main Library Canyon Theater</a:t>
                      </a:r>
                    </a:p>
                  </a:txBody>
                  <a:tcPr>
                    <a:solidFill>
                      <a:schemeClr val="bg1"/>
                    </a:solidFill>
                  </a:tcPr>
                </a:tc>
                <a:tc>
                  <a:txBody>
                    <a:bodyPr/>
                    <a:lstStyle/>
                    <a:p>
                      <a:pPr marL="285750" indent="-285750">
                        <a:buFont typeface="Arial" panose="020B0604020202020204" pitchFamily="34" charset="0"/>
                        <a:buChar char="•"/>
                      </a:pPr>
                      <a:r>
                        <a:rPr lang="en-US" sz="1600" b="0" dirty="0">
                          <a:solidFill>
                            <a:schemeClr val="tx1"/>
                          </a:solidFill>
                        </a:rPr>
                        <a:t>Outreach to underserved community members</a:t>
                      </a:r>
                    </a:p>
                  </a:txBody>
                  <a:tcPr>
                    <a:solidFill>
                      <a:schemeClr val="bg1"/>
                    </a:solidFill>
                  </a:tcPr>
                </a:tc>
                <a:extLst>
                  <a:ext uri="{0D108BD9-81ED-4DB2-BD59-A6C34878D82A}">
                    <a16:rowId xmlns:a16="http://schemas.microsoft.com/office/drawing/2014/main" val="4142171813"/>
                  </a:ext>
                </a:extLst>
              </a:tr>
              <a:tr h="398332">
                <a:tc>
                  <a:txBody>
                    <a:bodyPr/>
                    <a:lstStyle/>
                    <a:p>
                      <a:pPr marL="285750" indent="-285750">
                        <a:buFont typeface="Arial" panose="020B0604020202020204" pitchFamily="34" charset="0"/>
                        <a:buChar char="•"/>
                      </a:pPr>
                      <a:endParaRPr lang="en-US" sz="1600" b="0" dirty="0"/>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Funding sufficient to take care of the current buildings</a:t>
                      </a:r>
                    </a:p>
                  </a:txBody>
                  <a:tcPr>
                    <a:solidFill>
                      <a:schemeClr val="bg1"/>
                    </a:solidFill>
                  </a:tcPr>
                </a:tc>
                <a:extLst>
                  <a:ext uri="{0D108BD9-81ED-4DB2-BD59-A6C34878D82A}">
                    <a16:rowId xmlns:a16="http://schemas.microsoft.com/office/drawing/2014/main" val="3755418026"/>
                  </a:ext>
                </a:extLst>
              </a:tr>
            </a:tbl>
          </a:graphicData>
        </a:graphic>
      </p:graphicFrame>
    </p:spTree>
    <p:extLst>
      <p:ext uri="{BB962C8B-B14F-4D97-AF65-F5344CB8AC3E}">
        <p14:creationId xmlns:p14="http://schemas.microsoft.com/office/powerpoint/2010/main" val="146975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92E8-D927-4035-9974-D34F63A40EE1}"/>
              </a:ext>
            </a:extLst>
          </p:cNvPr>
          <p:cNvSpPr>
            <a:spLocks noGrp="1"/>
          </p:cNvSpPr>
          <p:nvPr>
            <p:ph type="title"/>
          </p:nvPr>
        </p:nvSpPr>
        <p:spPr/>
        <p:txBody>
          <a:bodyPr/>
          <a:lstStyle/>
          <a:p>
            <a:r>
              <a:rPr lang="en-US" b="1" dirty="0">
                <a:solidFill>
                  <a:srgbClr val="3A768F"/>
                </a:solidFill>
              </a:rPr>
              <a:t>Library District Funding within Proposed District Boundary	</a:t>
            </a:r>
          </a:p>
        </p:txBody>
      </p:sp>
      <p:sp>
        <p:nvSpPr>
          <p:cNvPr id="3" name="Content Placeholder 2">
            <a:extLst>
              <a:ext uri="{FF2B5EF4-FFF2-40B4-BE49-F238E27FC236}">
                <a16:creationId xmlns:a16="http://schemas.microsoft.com/office/drawing/2014/main" id="{3A387C86-1B58-44C6-B2E4-17A1ACB68B25}"/>
              </a:ext>
            </a:extLst>
          </p:cNvPr>
          <p:cNvSpPr>
            <a:spLocks noGrp="1"/>
          </p:cNvSpPr>
          <p:nvPr>
            <p:ph idx="1"/>
          </p:nvPr>
        </p:nvSpPr>
        <p:spPr>
          <a:xfrm>
            <a:off x="838200" y="2174789"/>
            <a:ext cx="10515600" cy="4002174"/>
          </a:xfrm>
        </p:spPr>
        <p:txBody>
          <a:bodyPr/>
          <a:lstStyle/>
          <a:p>
            <a:pPr marL="0" indent="0" algn="ctr">
              <a:buNone/>
            </a:pPr>
            <a:r>
              <a:rPr lang="en-US" dirty="0"/>
              <a:t>Funding the 2018 BPL Master Plan through the </a:t>
            </a:r>
          </a:p>
          <a:p>
            <a:pPr marL="0" indent="0" algn="ctr">
              <a:buNone/>
            </a:pPr>
            <a:r>
              <a:rPr lang="en-US" dirty="0"/>
              <a:t>“Service Expansion” level requires </a:t>
            </a:r>
            <a:r>
              <a:rPr lang="en-US" b="1" dirty="0">
                <a:solidFill>
                  <a:srgbClr val="0070C0"/>
                </a:solidFill>
              </a:rPr>
              <a:t>3.7 mills.</a:t>
            </a:r>
            <a:endParaRPr lang="en-US" dirty="0"/>
          </a:p>
          <a:p>
            <a:pPr marL="0" indent="0" algn="ctr">
              <a:buNone/>
            </a:pPr>
            <a:endParaRPr lang="en-US" dirty="0"/>
          </a:p>
          <a:p>
            <a:pPr marL="0" indent="0" algn="ctr">
              <a:buNone/>
            </a:pPr>
            <a:r>
              <a:rPr lang="en-US" b="1" dirty="0"/>
              <a:t>Annual Tax Revenue Generated</a:t>
            </a:r>
          </a:p>
          <a:p>
            <a:pPr marL="1198563" indent="1892300">
              <a:buNone/>
            </a:pPr>
            <a:r>
              <a:rPr lang="en-US" dirty="0"/>
              <a:t>1 mill = 		$5.4 million </a:t>
            </a:r>
          </a:p>
          <a:p>
            <a:pPr marL="1198563" indent="1892300">
              <a:buNone/>
            </a:pPr>
            <a:r>
              <a:rPr lang="en-US" dirty="0"/>
              <a:t>3.7 mills = 	$19.98 million</a:t>
            </a:r>
          </a:p>
          <a:p>
            <a:pPr marL="0" indent="0">
              <a:buNone/>
            </a:pPr>
            <a:endParaRPr lang="en-US" dirty="0"/>
          </a:p>
        </p:txBody>
      </p:sp>
    </p:spTree>
    <p:extLst>
      <p:ext uri="{BB962C8B-B14F-4D97-AF65-F5344CB8AC3E}">
        <p14:creationId xmlns:p14="http://schemas.microsoft.com/office/powerpoint/2010/main" val="3952850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04E5-EC63-40B1-84CE-E894F17066B9}"/>
              </a:ext>
            </a:extLst>
          </p:cNvPr>
          <p:cNvSpPr>
            <a:spLocks noGrp="1"/>
          </p:cNvSpPr>
          <p:nvPr>
            <p:ph type="title"/>
          </p:nvPr>
        </p:nvSpPr>
        <p:spPr/>
        <p:txBody>
          <a:bodyPr/>
          <a:lstStyle/>
          <a:p>
            <a:r>
              <a:rPr lang="en-US" b="1" dirty="0">
                <a:solidFill>
                  <a:srgbClr val="3A768F"/>
                </a:solidFill>
              </a:rPr>
              <a:t>Individual Property Owners’ Cost </a:t>
            </a:r>
            <a:br>
              <a:rPr lang="en-US" b="1" dirty="0">
                <a:solidFill>
                  <a:srgbClr val="3A768F"/>
                </a:solidFill>
              </a:rPr>
            </a:br>
            <a:r>
              <a:rPr lang="en-US" b="1" dirty="0">
                <a:solidFill>
                  <a:srgbClr val="3A768F"/>
                </a:solidFill>
              </a:rPr>
              <a:t>for a Library District</a:t>
            </a:r>
          </a:p>
        </p:txBody>
      </p:sp>
      <p:sp>
        <p:nvSpPr>
          <p:cNvPr id="3" name="Content Placeholder 2">
            <a:extLst>
              <a:ext uri="{FF2B5EF4-FFF2-40B4-BE49-F238E27FC236}">
                <a16:creationId xmlns:a16="http://schemas.microsoft.com/office/drawing/2014/main" id="{5C862C55-3E7E-4E9A-8C01-DCA4D709C330}"/>
              </a:ext>
            </a:extLst>
          </p:cNvPr>
          <p:cNvSpPr>
            <a:spLocks noGrp="1"/>
          </p:cNvSpPr>
          <p:nvPr>
            <p:ph idx="1"/>
          </p:nvPr>
        </p:nvSpPr>
        <p:spPr>
          <a:xfrm>
            <a:off x="838200" y="2097479"/>
            <a:ext cx="10515600" cy="4351338"/>
          </a:xfrm>
        </p:spPr>
        <p:txBody>
          <a:bodyPr vert="horz" lIns="91440" tIns="45720" rIns="91440" bIns="45720" rtlCol="0" anchor="t">
            <a:normAutofit fontScale="92500" lnSpcReduction="20000"/>
          </a:bodyPr>
          <a:lstStyle/>
          <a:p>
            <a:pPr marL="0" indent="0">
              <a:buNone/>
            </a:pPr>
            <a:r>
              <a:rPr lang="en-US" dirty="0"/>
              <a:t>Funding a Library District represents an </a:t>
            </a:r>
            <a:r>
              <a:rPr lang="en-US" dirty="0">
                <a:solidFill>
                  <a:schemeClr val="accent1"/>
                </a:solidFill>
              </a:rPr>
              <a:t>approximate average increase of 4% in property taxes</a:t>
            </a:r>
            <a:r>
              <a:rPr lang="en-US" dirty="0"/>
              <a:t> for residential &amp; commercial properties within the proposed district boundaries.</a:t>
            </a:r>
          </a:p>
          <a:p>
            <a:pPr marL="0" indent="0">
              <a:buNone/>
            </a:pPr>
            <a:endParaRPr lang="en-US" dirty="0"/>
          </a:p>
          <a:p>
            <a:pPr marL="0" indent="0" algn="ctr">
              <a:buNone/>
            </a:pPr>
            <a:r>
              <a:rPr lang="en-US" b="1" dirty="0"/>
              <a:t>Property Tax Cost Increase for 3.7 mills</a:t>
            </a:r>
          </a:p>
          <a:p>
            <a:pPr marL="0" indent="0">
              <a:buNone/>
            </a:pPr>
            <a:r>
              <a:rPr lang="en-US" dirty="0"/>
              <a:t>	$26 per every $100 thousand of residential property value</a:t>
            </a:r>
          </a:p>
          <a:p>
            <a:pPr marL="0" indent="0">
              <a:buNone/>
            </a:pPr>
            <a:endParaRPr lang="en-US" dirty="0"/>
          </a:p>
          <a:p>
            <a:pPr marL="0" indent="0">
              <a:buNone/>
            </a:pPr>
            <a:r>
              <a:rPr lang="en-US" dirty="0"/>
              <a:t>	$104 per every $100 thousand of commercial property value</a:t>
            </a:r>
          </a:p>
          <a:p>
            <a:pPr marL="0" indent="0">
              <a:buNone/>
            </a:pPr>
            <a:endParaRPr lang="en-US" dirty="0"/>
          </a:p>
          <a:p>
            <a:pPr marL="0" indent="0">
              <a:buNone/>
            </a:pPr>
            <a:r>
              <a:rPr lang="en-US" dirty="0"/>
              <a:t>*The cost for property owners within the COB limits may be less if the current 0.333 mill property tax levy dedicated to library services is removed. </a:t>
            </a:r>
          </a:p>
        </p:txBody>
      </p:sp>
    </p:spTree>
    <p:extLst>
      <p:ext uri="{BB962C8B-B14F-4D97-AF65-F5344CB8AC3E}">
        <p14:creationId xmlns:p14="http://schemas.microsoft.com/office/powerpoint/2010/main" val="271745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41B4-9650-4249-99AA-FE6FEA28B835}"/>
              </a:ext>
            </a:extLst>
          </p:cNvPr>
          <p:cNvSpPr>
            <a:spLocks noGrp="1"/>
          </p:cNvSpPr>
          <p:nvPr>
            <p:ph type="title"/>
          </p:nvPr>
        </p:nvSpPr>
        <p:spPr/>
        <p:txBody>
          <a:bodyPr/>
          <a:lstStyle/>
          <a:p>
            <a:r>
              <a:rPr lang="en-US" b="1" dirty="0">
                <a:solidFill>
                  <a:srgbClr val="3A768F"/>
                </a:solidFill>
              </a:rPr>
              <a:t>Calculating the Mill Rate for Your Property</a:t>
            </a:r>
          </a:p>
        </p:txBody>
      </p:sp>
      <p:pic>
        <p:nvPicPr>
          <p:cNvPr id="1026" name="Picture 2" descr="property tax calculation">
            <a:extLst>
              <a:ext uri="{FF2B5EF4-FFF2-40B4-BE49-F238E27FC236}">
                <a16:creationId xmlns:a16="http://schemas.microsoft.com/office/drawing/2014/main" id="{5BA01420-69A5-43FF-A176-AF41C3F95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596" y="3016272"/>
            <a:ext cx="57150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4C8E52-A05F-430C-86C4-5B38C2ACC758}"/>
              </a:ext>
            </a:extLst>
          </p:cNvPr>
          <p:cNvSpPr txBox="1"/>
          <p:nvPr/>
        </p:nvSpPr>
        <p:spPr>
          <a:xfrm>
            <a:off x="1929384" y="2029311"/>
            <a:ext cx="7872984" cy="461665"/>
          </a:xfrm>
          <a:prstGeom prst="rect">
            <a:avLst/>
          </a:prstGeom>
          <a:noFill/>
        </p:spPr>
        <p:txBody>
          <a:bodyPr wrap="square" rtlCol="0">
            <a:spAutoFit/>
          </a:bodyPr>
          <a:lstStyle/>
          <a:p>
            <a:r>
              <a:rPr lang="en-US" sz="2400" dirty="0"/>
              <a:t>	Link to </a:t>
            </a:r>
            <a:r>
              <a:rPr lang="en-US" sz="2400" dirty="0">
                <a:hlinkClick r:id="rId3"/>
              </a:rPr>
              <a:t>Calculating Your Property Taxes brochure</a:t>
            </a:r>
            <a:r>
              <a:rPr lang="en-US" sz="2400" dirty="0"/>
              <a:t>.</a:t>
            </a:r>
          </a:p>
        </p:txBody>
      </p:sp>
      <p:sp>
        <p:nvSpPr>
          <p:cNvPr id="5" name="TextBox 4">
            <a:extLst>
              <a:ext uri="{FF2B5EF4-FFF2-40B4-BE49-F238E27FC236}">
                <a16:creationId xmlns:a16="http://schemas.microsoft.com/office/drawing/2014/main" id="{1CDF08FB-9EB6-4EF1-87DC-A430F7DE710A}"/>
              </a:ext>
            </a:extLst>
          </p:cNvPr>
          <p:cNvSpPr txBox="1"/>
          <p:nvPr/>
        </p:nvSpPr>
        <p:spPr>
          <a:xfrm>
            <a:off x="6334074" y="5740045"/>
            <a:ext cx="5532120" cy="369332"/>
          </a:xfrm>
          <a:prstGeom prst="rect">
            <a:avLst/>
          </a:prstGeom>
          <a:noFill/>
        </p:spPr>
        <p:txBody>
          <a:bodyPr wrap="square" rtlCol="0">
            <a:spAutoFit/>
          </a:bodyPr>
          <a:lstStyle/>
          <a:p>
            <a:r>
              <a:rPr lang="en-US" dirty="0"/>
              <a:t>Credit: </a:t>
            </a:r>
            <a:r>
              <a:rPr lang="en-US" dirty="0">
                <a:hlinkClick r:id="rId4"/>
              </a:rPr>
              <a:t>Boulder County Assessor’s Office Webpage</a:t>
            </a:r>
            <a:endParaRPr lang="en-US" dirty="0"/>
          </a:p>
        </p:txBody>
      </p:sp>
    </p:spTree>
    <p:extLst>
      <p:ext uri="{BB962C8B-B14F-4D97-AF65-F5344CB8AC3E}">
        <p14:creationId xmlns:p14="http://schemas.microsoft.com/office/powerpoint/2010/main" val="295663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8047-8A68-4692-8B71-4DBFCC6A1428}"/>
              </a:ext>
            </a:extLst>
          </p:cNvPr>
          <p:cNvSpPr>
            <a:spLocks noGrp="1"/>
          </p:cNvSpPr>
          <p:nvPr>
            <p:ph type="ctrTitle"/>
          </p:nvPr>
        </p:nvSpPr>
        <p:spPr/>
        <p:txBody>
          <a:bodyPr/>
          <a:lstStyle/>
          <a:p>
            <a:r>
              <a:rPr lang="en-US" dirty="0"/>
              <a:t>City of Boulder Sales and Property Tax History</a:t>
            </a:r>
          </a:p>
        </p:txBody>
      </p:sp>
      <p:sp>
        <p:nvSpPr>
          <p:cNvPr id="3" name="Subtitle 2">
            <a:extLst>
              <a:ext uri="{FF2B5EF4-FFF2-40B4-BE49-F238E27FC236}">
                <a16:creationId xmlns:a16="http://schemas.microsoft.com/office/drawing/2014/main" id="{FD0B90DC-5B86-4263-B9A8-999331EA21EA}"/>
              </a:ext>
            </a:extLst>
          </p:cNvPr>
          <p:cNvSpPr>
            <a:spLocks noGrp="1"/>
          </p:cNvSpPr>
          <p:nvPr>
            <p:ph type="subTitle" idx="1"/>
          </p:nvPr>
        </p:nvSpPr>
        <p:spPr/>
        <p:txBody>
          <a:bodyPr/>
          <a:lstStyle/>
          <a:p>
            <a:r>
              <a:rPr lang="en-US" dirty="0"/>
              <a:t>Budget Office</a:t>
            </a:r>
          </a:p>
          <a:p>
            <a:r>
              <a:rPr lang="en-US" dirty="0"/>
              <a:t>October 2021</a:t>
            </a:r>
          </a:p>
          <a:p>
            <a:r>
              <a:rPr lang="en-US" dirty="0"/>
              <a:t>Slides 23 through 27</a:t>
            </a:r>
          </a:p>
        </p:txBody>
      </p:sp>
    </p:spTree>
    <p:extLst>
      <p:ext uri="{BB962C8B-B14F-4D97-AF65-F5344CB8AC3E}">
        <p14:creationId xmlns:p14="http://schemas.microsoft.com/office/powerpoint/2010/main" val="208894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B252F5-9177-4E23-8804-6A7C02950EC6}"/>
              </a:ext>
            </a:extLst>
          </p:cNvPr>
          <p:cNvGraphicFramePr>
            <a:graphicFrameLocks noGrp="1"/>
          </p:cNvGraphicFramePr>
          <p:nvPr>
            <p:ph idx="1"/>
          </p:nvPr>
        </p:nvGraphicFramePr>
        <p:xfrm>
          <a:off x="738231" y="746620"/>
          <a:ext cx="10615569" cy="5430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097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AC53-6654-4820-A212-94CCC25C6472}"/>
              </a:ext>
            </a:extLst>
          </p:cNvPr>
          <p:cNvSpPr>
            <a:spLocks noGrp="1"/>
          </p:cNvSpPr>
          <p:nvPr>
            <p:ph type="title"/>
          </p:nvPr>
        </p:nvSpPr>
        <p:spPr/>
        <p:txBody>
          <a:bodyPr/>
          <a:lstStyle/>
          <a:p>
            <a:r>
              <a:rPr lang="en-US" dirty="0"/>
              <a:t>Sales Tax Increase – Recent Ballot History</a:t>
            </a:r>
          </a:p>
        </p:txBody>
      </p:sp>
      <p:sp>
        <p:nvSpPr>
          <p:cNvPr id="3" name="Content Placeholder 2">
            <a:extLst>
              <a:ext uri="{FF2B5EF4-FFF2-40B4-BE49-F238E27FC236}">
                <a16:creationId xmlns:a16="http://schemas.microsoft.com/office/drawing/2014/main" id="{0F1DA00F-664F-4F00-8988-CA250110FD8C}"/>
              </a:ext>
            </a:extLst>
          </p:cNvPr>
          <p:cNvSpPr>
            <a:spLocks noGrp="1"/>
          </p:cNvSpPr>
          <p:nvPr>
            <p:ph idx="1"/>
          </p:nvPr>
        </p:nvSpPr>
        <p:spPr/>
        <p:txBody>
          <a:bodyPr>
            <a:normAutofit/>
          </a:bodyPr>
          <a:lstStyle/>
          <a:p>
            <a:r>
              <a:rPr lang="en-US" sz="1600" dirty="0"/>
              <a:t>The 0.15% Sales and Use Tax component was originally dedicated to the Public Safety Fund and moved to the General Fund for public safety purposes and extended until 2024, at which point it expires.</a:t>
            </a:r>
          </a:p>
          <a:p>
            <a:r>
              <a:rPr lang="en-US" sz="1600" dirty="0"/>
              <a:t>In 2013, voters approved the extension of the 0.33% for Open Space from 2014 through 2018; 0.22% for Open Space and 0.11% for General Fund purposes from 2019 through 2034; 0.10% for Open Space and 0.23% for General Fund purposes starting in 2035 and beyond.</a:t>
            </a:r>
          </a:p>
          <a:p>
            <a:r>
              <a:rPr lang="en-US" sz="1600" dirty="0"/>
              <a:t>In 2013, voters approved the extension of the 0.15% Sales and Use Tax for Open Space until 2019 at which point it would shift to Transportation for 2020 through 2029, and then shift to General Fund purposes for 2030 to 2039, expiring at the end of 2039. </a:t>
            </a:r>
          </a:p>
          <a:p>
            <a:r>
              <a:rPr lang="en-US" sz="1600" dirty="0"/>
              <a:t>At the same time in 2013, a temporary 0.15% Sales and Use Tax for Transportation was approved by voters to bridge the gap until 2020 when the 0.15% Sales and Use Tax for Open Space (previous sentence) shifted to Transportation. In 2019, that 0.15% temporary Transportation tax was extended and repurposed to the Open Space Fund and expires at the end of 2039. </a:t>
            </a:r>
          </a:p>
        </p:txBody>
      </p:sp>
    </p:spTree>
    <p:extLst>
      <p:ext uri="{BB962C8B-B14F-4D97-AF65-F5344CB8AC3E}">
        <p14:creationId xmlns:p14="http://schemas.microsoft.com/office/powerpoint/2010/main" val="19319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71F0-D420-4EFC-B49C-F3399EFE085A}"/>
              </a:ext>
            </a:extLst>
          </p:cNvPr>
          <p:cNvSpPr>
            <a:spLocks noGrp="1"/>
          </p:cNvSpPr>
          <p:nvPr>
            <p:ph type="title"/>
          </p:nvPr>
        </p:nvSpPr>
        <p:spPr>
          <a:xfrm>
            <a:off x="408225" y="240504"/>
            <a:ext cx="10515600" cy="775800"/>
          </a:xfrm>
        </p:spPr>
        <p:txBody>
          <a:bodyPr vert="horz" lIns="91440" tIns="45720" rIns="91440" bIns="45720" rtlCol="0" anchor="b">
            <a:noAutofit/>
          </a:bodyPr>
          <a:lstStyle/>
          <a:p>
            <a:r>
              <a:rPr lang="en-US" b="1" dirty="0"/>
              <a:t>Property Tax Overview</a:t>
            </a:r>
          </a:p>
        </p:txBody>
      </p:sp>
      <p:sp>
        <p:nvSpPr>
          <p:cNvPr id="5" name="Content Placeholder 4">
            <a:extLst>
              <a:ext uri="{FF2B5EF4-FFF2-40B4-BE49-F238E27FC236}">
                <a16:creationId xmlns:a16="http://schemas.microsoft.com/office/drawing/2014/main" id="{37729B2F-A41A-4D83-9041-99283CFAF2CE}"/>
              </a:ext>
            </a:extLst>
          </p:cNvPr>
          <p:cNvSpPr>
            <a:spLocks noGrp="1"/>
          </p:cNvSpPr>
          <p:nvPr>
            <p:ph sz="half" idx="2"/>
          </p:nvPr>
        </p:nvSpPr>
        <p:spPr>
          <a:xfrm>
            <a:off x="6555601" y="3653945"/>
            <a:ext cx="5181600" cy="2852942"/>
          </a:xfrm>
        </p:spPr>
        <p:txBody>
          <a:bodyPr>
            <a:normAutofit/>
          </a:bodyPr>
          <a:lstStyle/>
          <a:p>
            <a:r>
              <a:rPr lang="en-US" sz="2200" dirty="0"/>
              <a:t>City of Boulder property tax rate has not been increased since 1991</a:t>
            </a:r>
          </a:p>
          <a:p>
            <a:pPr lvl="1"/>
            <a:r>
              <a:rPr lang="en-US" sz="1900" dirty="0"/>
              <a:t>Community Housing Assistance Program</a:t>
            </a:r>
          </a:p>
          <a:p>
            <a:r>
              <a:rPr lang="en-US" sz="2200" dirty="0"/>
              <a:t>There are several overlapping city-operated taxing entities </a:t>
            </a:r>
          </a:p>
          <a:p>
            <a:pPr lvl="1"/>
            <a:r>
              <a:rPr lang="en-US" sz="1900" dirty="0"/>
              <a:t>General improvement districts in University Hill, Downtown, Boulder Junction, and Forest Glen</a:t>
            </a:r>
          </a:p>
          <a:p>
            <a:pPr lvl="1"/>
            <a:endParaRPr lang="en-US" dirty="0"/>
          </a:p>
          <a:p>
            <a:endParaRPr lang="en-US" dirty="0"/>
          </a:p>
        </p:txBody>
      </p:sp>
      <p:sp>
        <p:nvSpPr>
          <p:cNvPr id="3" name="Slide Number Placeholder 2">
            <a:extLst>
              <a:ext uri="{FF2B5EF4-FFF2-40B4-BE49-F238E27FC236}">
                <a16:creationId xmlns:a16="http://schemas.microsoft.com/office/drawing/2014/main" id="{BA20F7AA-4678-40D1-8C56-553C8D6C7B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0CAC751B-8C2C-403B-9D0A-08CF2AF56F1D}"/>
              </a:ext>
            </a:extLst>
          </p:cNvPr>
          <p:cNvGrpSpPr/>
          <p:nvPr/>
        </p:nvGrpSpPr>
        <p:grpSpPr>
          <a:xfrm>
            <a:off x="294804" y="1288448"/>
            <a:ext cx="6573194" cy="5067902"/>
            <a:chOff x="4472640" y="1992743"/>
            <a:chExt cx="5214798" cy="4349821"/>
          </a:xfrm>
        </p:grpSpPr>
        <p:grpSp>
          <p:nvGrpSpPr>
            <p:cNvPr id="42" name="Group 41">
              <a:extLst>
                <a:ext uri="{FF2B5EF4-FFF2-40B4-BE49-F238E27FC236}">
                  <a16:creationId xmlns:a16="http://schemas.microsoft.com/office/drawing/2014/main" id="{A02364E1-5793-454D-8F67-47EB8B363D7A}"/>
                </a:ext>
              </a:extLst>
            </p:cNvPr>
            <p:cNvGrpSpPr/>
            <p:nvPr/>
          </p:nvGrpSpPr>
          <p:grpSpPr>
            <a:xfrm>
              <a:off x="4472640" y="1992743"/>
              <a:ext cx="5214798" cy="4349821"/>
              <a:chOff x="-373869" y="2048623"/>
              <a:chExt cx="5214798" cy="4349821"/>
            </a:xfrm>
          </p:grpSpPr>
          <p:grpSp>
            <p:nvGrpSpPr>
              <p:cNvPr id="44" name="Group 43">
                <a:extLst>
                  <a:ext uri="{FF2B5EF4-FFF2-40B4-BE49-F238E27FC236}">
                    <a16:creationId xmlns:a16="http://schemas.microsoft.com/office/drawing/2014/main" id="{96BEF7E2-C456-4054-A901-16C8B9A059F4}"/>
                  </a:ext>
                </a:extLst>
              </p:cNvPr>
              <p:cNvGrpSpPr/>
              <p:nvPr/>
            </p:nvGrpSpPr>
            <p:grpSpPr>
              <a:xfrm>
                <a:off x="-99867" y="2412612"/>
                <a:ext cx="4884377" cy="2269364"/>
                <a:chOff x="-73989" y="3257966"/>
                <a:chExt cx="4884377" cy="2269364"/>
              </a:xfrm>
            </p:grpSpPr>
            <p:pic>
              <p:nvPicPr>
                <p:cNvPr id="55" name="Picture 54">
                  <a:extLst>
                    <a:ext uri="{FF2B5EF4-FFF2-40B4-BE49-F238E27FC236}">
                      <a16:creationId xmlns:a16="http://schemas.microsoft.com/office/drawing/2014/main" id="{45B51647-322B-4BFC-A422-40D0CD3BC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2187" y="3257966"/>
                  <a:ext cx="1158672" cy="1182319"/>
                </a:xfrm>
                <a:prstGeom prst="rect">
                  <a:avLst/>
                </a:prstGeom>
              </p:spPr>
            </p:pic>
            <p:pic>
              <p:nvPicPr>
                <p:cNvPr id="56" name="Picture 55">
                  <a:extLst>
                    <a:ext uri="{FF2B5EF4-FFF2-40B4-BE49-F238E27FC236}">
                      <a16:creationId xmlns:a16="http://schemas.microsoft.com/office/drawing/2014/main" id="{4838418C-9186-4C37-8010-81EBE1629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332" y="3347197"/>
                  <a:ext cx="798047" cy="1414719"/>
                </a:xfrm>
                <a:prstGeom prst="rect">
                  <a:avLst/>
                </a:prstGeom>
              </p:spPr>
            </p:pic>
            <p:pic>
              <p:nvPicPr>
                <p:cNvPr id="57" name="Picture 56">
                  <a:extLst>
                    <a:ext uri="{FF2B5EF4-FFF2-40B4-BE49-F238E27FC236}">
                      <a16:creationId xmlns:a16="http://schemas.microsoft.com/office/drawing/2014/main" id="{213BB8BB-183E-4269-B28E-CDB5D6AE92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0977" y="3261418"/>
                  <a:ext cx="1276740" cy="1276740"/>
                </a:xfrm>
                <a:prstGeom prst="rect">
                  <a:avLst/>
                </a:prstGeom>
              </p:spPr>
            </p:pic>
            <p:grpSp>
              <p:nvGrpSpPr>
                <p:cNvPr id="58" name="Group 57">
                  <a:extLst>
                    <a:ext uri="{FF2B5EF4-FFF2-40B4-BE49-F238E27FC236}">
                      <a16:creationId xmlns:a16="http://schemas.microsoft.com/office/drawing/2014/main" id="{56151BE3-359C-4DC9-85FC-05CB9292C1C4}"/>
                    </a:ext>
                  </a:extLst>
                </p:cNvPr>
                <p:cNvGrpSpPr/>
                <p:nvPr/>
              </p:nvGrpSpPr>
              <p:grpSpPr>
                <a:xfrm>
                  <a:off x="57893" y="3489180"/>
                  <a:ext cx="4333649" cy="1300095"/>
                  <a:chOff x="0" y="3487699"/>
                  <a:chExt cx="4333649" cy="1300095"/>
                </a:xfrm>
              </p:grpSpPr>
              <p:sp>
                <p:nvSpPr>
                  <p:cNvPr id="69" name="Rectangle 68">
                    <a:extLst>
                      <a:ext uri="{FF2B5EF4-FFF2-40B4-BE49-F238E27FC236}">
                        <a16:creationId xmlns:a16="http://schemas.microsoft.com/office/drawing/2014/main" id="{34208006-403F-407B-B720-51033C31A2E4}"/>
                      </a:ext>
                    </a:extLst>
                  </p:cNvPr>
                  <p:cNvSpPr/>
                  <p:nvPr/>
                </p:nvSpPr>
                <p:spPr>
                  <a:xfrm>
                    <a:off x="370936" y="4350262"/>
                    <a:ext cx="276045" cy="41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4724E4CF-FA84-4749-A412-2999B2F3117F}"/>
                      </a:ext>
                    </a:extLst>
                  </p:cNvPr>
                  <p:cNvSpPr/>
                  <p:nvPr/>
                </p:nvSpPr>
                <p:spPr>
                  <a:xfrm>
                    <a:off x="922026" y="4350262"/>
                    <a:ext cx="276045" cy="41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id="{8A3D0523-C4BA-4326-9CBE-75D2A77A6390}"/>
                      </a:ext>
                    </a:extLst>
                  </p:cNvPr>
                  <p:cNvSpPr/>
                  <p:nvPr/>
                </p:nvSpPr>
                <p:spPr>
                  <a:xfrm>
                    <a:off x="1513136" y="4350262"/>
                    <a:ext cx="276045" cy="41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FCCF9334-C73A-4C48-8082-9EA962DF2FF1}"/>
                      </a:ext>
                    </a:extLst>
                  </p:cNvPr>
                  <p:cNvSpPr/>
                  <p:nvPr/>
                </p:nvSpPr>
                <p:spPr>
                  <a:xfrm>
                    <a:off x="2456494" y="4350262"/>
                    <a:ext cx="276045" cy="41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24FD0D94-373C-4DA6-945D-1498763E570C}"/>
                      </a:ext>
                    </a:extLst>
                  </p:cNvPr>
                  <p:cNvSpPr/>
                  <p:nvPr/>
                </p:nvSpPr>
                <p:spPr>
                  <a:xfrm>
                    <a:off x="3171157" y="4350262"/>
                    <a:ext cx="276045" cy="41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0E6144B0-1F6D-4326-AFB0-810CF46EE2A8}"/>
                      </a:ext>
                    </a:extLst>
                  </p:cNvPr>
                  <p:cNvSpPr/>
                  <p:nvPr/>
                </p:nvSpPr>
                <p:spPr>
                  <a:xfrm flipV="1">
                    <a:off x="3629074" y="4391609"/>
                    <a:ext cx="276045" cy="37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pic>
                <p:nvPicPr>
                  <p:cNvPr id="75" name="Picture 74">
                    <a:extLst>
                      <a:ext uri="{FF2B5EF4-FFF2-40B4-BE49-F238E27FC236}">
                        <a16:creationId xmlns:a16="http://schemas.microsoft.com/office/drawing/2014/main" id="{65C2B891-3547-41AB-B16C-E1F5BAF84C1F}"/>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0" y="3487699"/>
                    <a:ext cx="4333649" cy="1300095"/>
                  </a:xfrm>
                  <a:prstGeom prst="rect">
                    <a:avLst/>
                  </a:prstGeom>
                </p:spPr>
              </p:pic>
            </p:grpSp>
            <p:grpSp>
              <p:nvGrpSpPr>
                <p:cNvPr id="59" name="Group 58">
                  <a:extLst>
                    <a:ext uri="{FF2B5EF4-FFF2-40B4-BE49-F238E27FC236}">
                      <a16:creationId xmlns:a16="http://schemas.microsoft.com/office/drawing/2014/main" id="{4185F0F3-F173-4C14-97A5-DDCEC390136C}"/>
                    </a:ext>
                  </a:extLst>
                </p:cNvPr>
                <p:cNvGrpSpPr/>
                <p:nvPr/>
              </p:nvGrpSpPr>
              <p:grpSpPr>
                <a:xfrm>
                  <a:off x="9890" y="4761242"/>
                  <a:ext cx="4303020" cy="255795"/>
                  <a:chOff x="9890" y="4761242"/>
                  <a:chExt cx="4303020" cy="255795"/>
                </a:xfrm>
              </p:grpSpPr>
              <p:sp>
                <p:nvSpPr>
                  <p:cNvPr id="65" name="Rectangle 64">
                    <a:extLst>
                      <a:ext uri="{FF2B5EF4-FFF2-40B4-BE49-F238E27FC236}">
                        <a16:creationId xmlns:a16="http://schemas.microsoft.com/office/drawing/2014/main" id="{4B69110E-E4A4-40DD-9E6C-6BA7DC2903BD}"/>
                      </a:ext>
                    </a:extLst>
                  </p:cNvPr>
                  <p:cNvSpPr/>
                  <p:nvPr/>
                </p:nvSpPr>
                <p:spPr>
                  <a:xfrm>
                    <a:off x="9890" y="4761242"/>
                    <a:ext cx="2336512" cy="255795"/>
                  </a:xfrm>
                  <a:prstGeom prst="rect">
                    <a:avLst/>
                  </a:prstGeom>
                  <a:solidFill>
                    <a:srgbClr val="243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BC70EBB5-39B7-43E0-94D6-2C142C0E8E8D}"/>
                      </a:ext>
                    </a:extLst>
                  </p:cNvPr>
                  <p:cNvSpPr/>
                  <p:nvPr/>
                </p:nvSpPr>
                <p:spPr>
                  <a:xfrm>
                    <a:off x="2364873" y="4761242"/>
                    <a:ext cx="1216152" cy="255795"/>
                  </a:xfrm>
                  <a:prstGeom prst="rect">
                    <a:avLst/>
                  </a:prstGeom>
                  <a:solidFill>
                    <a:srgbClr val="5E7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F4438CDC-1747-4458-8F5E-951E27DB1199}"/>
                      </a:ext>
                    </a:extLst>
                  </p:cNvPr>
                  <p:cNvSpPr/>
                  <p:nvPr/>
                </p:nvSpPr>
                <p:spPr>
                  <a:xfrm>
                    <a:off x="3599496" y="4761242"/>
                    <a:ext cx="603504" cy="255795"/>
                  </a:xfrm>
                  <a:prstGeom prst="rect">
                    <a:avLst/>
                  </a:prstGeom>
                  <a:solidFill>
                    <a:srgbClr val="7C9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68" name="Rectangle 67">
                    <a:extLst>
                      <a:ext uri="{FF2B5EF4-FFF2-40B4-BE49-F238E27FC236}">
                        <a16:creationId xmlns:a16="http://schemas.microsoft.com/office/drawing/2014/main" id="{EE470086-DD70-43F6-A07D-584902F28580}"/>
                      </a:ext>
                    </a:extLst>
                  </p:cNvPr>
                  <p:cNvSpPr/>
                  <p:nvPr/>
                </p:nvSpPr>
                <p:spPr>
                  <a:xfrm>
                    <a:off x="4221470" y="4761242"/>
                    <a:ext cx="91440" cy="255795"/>
                  </a:xfrm>
                  <a:prstGeom prst="rect">
                    <a:avLst/>
                  </a:prstGeom>
                  <a:solidFill>
                    <a:srgbClr val="B7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grpSp>
            <p:grpSp>
              <p:nvGrpSpPr>
                <p:cNvPr id="60" name="Group 59">
                  <a:extLst>
                    <a:ext uri="{FF2B5EF4-FFF2-40B4-BE49-F238E27FC236}">
                      <a16:creationId xmlns:a16="http://schemas.microsoft.com/office/drawing/2014/main" id="{F7C45DB6-2386-41A8-AE6E-F0EA16034446}"/>
                    </a:ext>
                  </a:extLst>
                </p:cNvPr>
                <p:cNvGrpSpPr/>
                <p:nvPr/>
              </p:nvGrpSpPr>
              <p:grpSpPr>
                <a:xfrm>
                  <a:off x="-73989" y="4962770"/>
                  <a:ext cx="4884377" cy="564560"/>
                  <a:chOff x="-73989" y="4962770"/>
                  <a:chExt cx="4884377" cy="564560"/>
                </a:xfrm>
              </p:grpSpPr>
              <p:sp>
                <p:nvSpPr>
                  <p:cNvPr id="61" name="TextBox 60">
                    <a:extLst>
                      <a:ext uri="{FF2B5EF4-FFF2-40B4-BE49-F238E27FC236}">
                        <a16:creationId xmlns:a16="http://schemas.microsoft.com/office/drawing/2014/main" id="{1AA1B1F9-9162-4274-8BBB-ACE23F54AB84}"/>
                      </a:ext>
                    </a:extLst>
                  </p:cNvPr>
                  <p:cNvSpPr txBox="1"/>
                  <p:nvPr/>
                </p:nvSpPr>
                <p:spPr>
                  <a:xfrm>
                    <a:off x="-73989" y="4973972"/>
                    <a:ext cx="2042168" cy="4008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Boulder County Schools: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57¢</a:t>
                    </a:r>
                  </a:p>
                </p:txBody>
              </p:sp>
              <p:sp>
                <p:nvSpPr>
                  <p:cNvPr id="62" name="TextBox 61">
                    <a:extLst>
                      <a:ext uri="{FF2B5EF4-FFF2-40B4-BE49-F238E27FC236}">
                        <a16:creationId xmlns:a16="http://schemas.microsoft.com/office/drawing/2014/main" id="{8247CB07-4931-4DFC-9641-E4BB2CE7FCFC}"/>
                      </a:ext>
                    </a:extLst>
                  </p:cNvPr>
                  <p:cNvSpPr txBox="1"/>
                  <p:nvPr/>
                </p:nvSpPr>
                <p:spPr>
                  <a:xfrm>
                    <a:off x="2264243" y="4962770"/>
                    <a:ext cx="1352290" cy="4008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Boulder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a:t>
                    </a:r>
                  </a:p>
                </p:txBody>
              </p:sp>
              <p:sp>
                <p:nvSpPr>
                  <p:cNvPr id="63" name="TextBox 62">
                    <a:extLst>
                      <a:ext uri="{FF2B5EF4-FFF2-40B4-BE49-F238E27FC236}">
                        <a16:creationId xmlns:a16="http://schemas.microsoft.com/office/drawing/2014/main" id="{2B43D0A7-48AD-4F8D-9BCC-2CC3A25F0023}"/>
                      </a:ext>
                    </a:extLst>
                  </p:cNvPr>
                  <p:cNvSpPr txBox="1"/>
                  <p:nvPr/>
                </p:nvSpPr>
                <p:spPr>
                  <a:xfrm>
                    <a:off x="3505095" y="4968998"/>
                    <a:ext cx="716375" cy="558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City of Boulder: 14¢</a:t>
                    </a:r>
                  </a:p>
                </p:txBody>
              </p:sp>
              <p:sp>
                <p:nvSpPr>
                  <p:cNvPr id="64" name="TextBox 63">
                    <a:extLst>
                      <a:ext uri="{FF2B5EF4-FFF2-40B4-BE49-F238E27FC236}">
                        <a16:creationId xmlns:a16="http://schemas.microsoft.com/office/drawing/2014/main" id="{30B4163F-1789-4D5B-8462-E36E54F2E19C}"/>
                      </a:ext>
                    </a:extLst>
                  </p:cNvPr>
                  <p:cNvSpPr txBox="1"/>
                  <p:nvPr/>
                </p:nvSpPr>
                <p:spPr>
                  <a:xfrm>
                    <a:off x="4094013" y="4962770"/>
                    <a:ext cx="716375" cy="558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Special Districts: 2¢</a:t>
                    </a:r>
                  </a:p>
                </p:txBody>
              </p:sp>
            </p:grpSp>
          </p:grpSp>
          <p:sp>
            <p:nvSpPr>
              <p:cNvPr id="45" name="TextBox 44">
                <a:extLst>
                  <a:ext uri="{FF2B5EF4-FFF2-40B4-BE49-F238E27FC236}">
                    <a16:creationId xmlns:a16="http://schemas.microsoft.com/office/drawing/2014/main" id="{E010016B-B05D-4536-B7E4-A4E21B1F72C4}"/>
                  </a:ext>
                </a:extLst>
              </p:cNvPr>
              <p:cNvSpPr txBox="1"/>
              <p:nvPr/>
            </p:nvSpPr>
            <p:spPr>
              <a:xfrm>
                <a:off x="-27520" y="2048623"/>
                <a:ext cx="4868449" cy="3170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every property tax $ collected in Boulder:</a:t>
                </a:r>
              </a:p>
            </p:txBody>
          </p:sp>
          <p:pic>
            <p:nvPicPr>
              <p:cNvPr id="46" name="Picture 45">
                <a:extLst>
                  <a:ext uri="{FF2B5EF4-FFF2-40B4-BE49-F238E27FC236}">
                    <a16:creationId xmlns:a16="http://schemas.microsoft.com/office/drawing/2014/main" id="{4EADD324-2974-4E35-9F9A-3EBBF20756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74654" flipH="1">
                <a:off x="2157790" y="4758536"/>
                <a:ext cx="1606271" cy="775913"/>
              </a:xfrm>
              <a:prstGeom prst="rect">
                <a:avLst/>
              </a:prstGeom>
            </p:spPr>
          </p:pic>
          <p:grpSp>
            <p:nvGrpSpPr>
              <p:cNvPr id="47" name="Group 46">
                <a:extLst>
                  <a:ext uri="{FF2B5EF4-FFF2-40B4-BE49-F238E27FC236}">
                    <a16:creationId xmlns:a16="http://schemas.microsoft.com/office/drawing/2014/main" id="{BDF1E13B-0DFB-46FE-9F7A-570969AC9119}"/>
                  </a:ext>
                </a:extLst>
              </p:cNvPr>
              <p:cNvGrpSpPr/>
              <p:nvPr/>
            </p:nvGrpSpPr>
            <p:grpSpPr>
              <a:xfrm>
                <a:off x="-373869" y="4831478"/>
                <a:ext cx="3783011" cy="1566966"/>
                <a:chOff x="-373869" y="4822853"/>
                <a:chExt cx="3783011" cy="1566966"/>
              </a:xfrm>
            </p:grpSpPr>
            <p:grpSp>
              <p:nvGrpSpPr>
                <p:cNvPr id="48" name="Group 47">
                  <a:extLst>
                    <a:ext uri="{FF2B5EF4-FFF2-40B4-BE49-F238E27FC236}">
                      <a16:creationId xmlns:a16="http://schemas.microsoft.com/office/drawing/2014/main" id="{C151D739-426C-4296-BE55-7778D0E5A526}"/>
                    </a:ext>
                  </a:extLst>
                </p:cNvPr>
                <p:cNvGrpSpPr/>
                <p:nvPr/>
              </p:nvGrpSpPr>
              <p:grpSpPr>
                <a:xfrm>
                  <a:off x="-373869" y="4822853"/>
                  <a:ext cx="3783011" cy="1566966"/>
                  <a:chOff x="428379" y="5366291"/>
                  <a:chExt cx="3783011" cy="1566966"/>
                </a:xfrm>
              </p:grpSpPr>
              <p:graphicFrame>
                <p:nvGraphicFramePr>
                  <p:cNvPr id="50" name="Chart 49">
                    <a:extLst>
                      <a:ext uri="{FF2B5EF4-FFF2-40B4-BE49-F238E27FC236}">
                        <a16:creationId xmlns:a16="http://schemas.microsoft.com/office/drawing/2014/main" id="{1383340A-8368-4748-8A64-00064DF681FC}"/>
                      </a:ext>
                    </a:extLst>
                  </p:cNvPr>
                  <p:cNvGraphicFramePr/>
                  <p:nvPr/>
                </p:nvGraphicFramePr>
                <p:xfrm>
                  <a:off x="639267" y="5366291"/>
                  <a:ext cx="3519344" cy="1566966"/>
                </p:xfrm>
                <a:graphic>
                  <a:graphicData uri="http://schemas.openxmlformats.org/drawingml/2006/chart">
                    <c:chart xmlns:c="http://schemas.openxmlformats.org/drawingml/2006/chart" xmlns:r="http://schemas.openxmlformats.org/officeDocument/2006/relationships" r:id="rId9"/>
                  </a:graphicData>
                </a:graphic>
              </p:graphicFrame>
              <p:sp>
                <p:nvSpPr>
                  <p:cNvPr id="51" name="TextBox 50">
                    <a:extLst>
                      <a:ext uri="{FF2B5EF4-FFF2-40B4-BE49-F238E27FC236}">
                        <a16:creationId xmlns:a16="http://schemas.microsoft.com/office/drawing/2014/main" id="{7549E08E-D66E-4C40-BB73-325BB6739927}"/>
                      </a:ext>
                    </a:extLst>
                  </p:cNvPr>
                  <p:cNvSpPr txBox="1"/>
                  <p:nvPr/>
                </p:nvSpPr>
                <p:spPr>
                  <a:xfrm>
                    <a:off x="3115327" y="6275990"/>
                    <a:ext cx="1096063" cy="237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General: 9¢</a:t>
                    </a:r>
                  </a:p>
                </p:txBody>
              </p:sp>
              <p:sp>
                <p:nvSpPr>
                  <p:cNvPr id="52" name="TextBox 51">
                    <a:extLst>
                      <a:ext uri="{FF2B5EF4-FFF2-40B4-BE49-F238E27FC236}">
                        <a16:creationId xmlns:a16="http://schemas.microsoft.com/office/drawing/2014/main" id="{82D72CA2-5FF5-4522-A085-61319DF030B6}"/>
                      </a:ext>
                    </a:extLst>
                  </p:cNvPr>
                  <p:cNvSpPr txBox="1"/>
                  <p:nvPr/>
                </p:nvSpPr>
                <p:spPr>
                  <a:xfrm>
                    <a:off x="832295" y="5770416"/>
                    <a:ext cx="891170" cy="237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Library: &lt;1¢</a:t>
                    </a:r>
                  </a:p>
                </p:txBody>
              </p:sp>
              <p:sp>
                <p:nvSpPr>
                  <p:cNvPr id="53" name="TextBox 52">
                    <a:extLst>
                      <a:ext uri="{FF2B5EF4-FFF2-40B4-BE49-F238E27FC236}">
                        <a16:creationId xmlns:a16="http://schemas.microsoft.com/office/drawing/2014/main" id="{E8771955-021A-4835-ADFA-0A6EA4D8054F}"/>
                      </a:ext>
                    </a:extLst>
                  </p:cNvPr>
                  <p:cNvSpPr txBox="1"/>
                  <p:nvPr/>
                </p:nvSpPr>
                <p:spPr>
                  <a:xfrm>
                    <a:off x="428379" y="5477645"/>
                    <a:ext cx="1465933" cy="237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Parks &amp; Recreation: 1¢</a:t>
                    </a:r>
                  </a:p>
                </p:txBody>
              </p:sp>
              <p:sp>
                <p:nvSpPr>
                  <p:cNvPr id="54" name="TextBox 53">
                    <a:extLst>
                      <a:ext uri="{FF2B5EF4-FFF2-40B4-BE49-F238E27FC236}">
                        <a16:creationId xmlns:a16="http://schemas.microsoft.com/office/drawing/2014/main" id="{5B608D33-CCCB-4D55-85FE-27055BEB1749}"/>
                      </a:ext>
                    </a:extLst>
                  </p:cNvPr>
                  <p:cNvSpPr txBox="1"/>
                  <p:nvPr/>
                </p:nvSpPr>
                <p:spPr>
                  <a:xfrm>
                    <a:off x="639267" y="6114364"/>
                    <a:ext cx="1096063" cy="396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General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Public Safety: 2¢</a:t>
                    </a:r>
                  </a:p>
                </p:txBody>
              </p:sp>
            </p:grpSp>
            <p:sp>
              <p:nvSpPr>
                <p:cNvPr id="49" name="TextBox 48">
                  <a:extLst>
                    <a:ext uri="{FF2B5EF4-FFF2-40B4-BE49-F238E27FC236}">
                      <a16:creationId xmlns:a16="http://schemas.microsoft.com/office/drawing/2014/main" id="{067BA09D-0025-4EA6-B5AF-400139C57989}"/>
                    </a:ext>
                  </a:extLst>
                </p:cNvPr>
                <p:cNvSpPr txBox="1"/>
                <p:nvPr/>
              </p:nvSpPr>
              <p:spPr>
                <a:xfrm>
                  <a:off x="1316147" y="5470051"/>
                  <a:ext cx="561089" cy="3149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14¢</a:t>
                  </a:r>
                </a:p>
              </p:txBody>
            </p:sp>
          </p:grpSp>
        </p:grpSp>
        <p:sp>
          <p:nvSpPr>
            <p:cNvPr id="43" name="TextBox 42">
              <a:extLst>
                <a:ext uri="{FF2B5EF4-FFF2-40B4-BE49-F238E27FC236}">
                  <a16:creationId xmlns:a16="http://schemas.microsoft.com/office/drawing/2014/main" id="{75877B77-E728-40AB-80C1-760B8DDEDAA3}"/>
                </a:ext>
              </a:extLst>
            </p:cNvPr>
            <p:cNvSpPr txBox="1"/>
            <p:nvPr/>
          </p:nvSpPr>
          <p:spPr>
            <a:xfrm>
              <a:off x="5711872" y="4509360"/>
              <a:ext cx="2042168" cy="369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Housing Assistance Program: 1¢</a:t>
              </a:r>
            </a:p>
          </p:txBody>
        </p:sp>
      </p:grpSp>
      <p:graphicFrame>
        <p:nvGraphicFramePr>
          <p:cNvPr id="6" name="Table 6">
            <a:extLst>
              <a:ext uri="{FF2B5EF4-FFF2-40B4-BE49-F238E27FC236}">
                <a16:creationId xmlns:a16="http://schemas.microsoft.com/office/drawing/2014/main" id="{9AF5A9F8-7456-4C8F-B1D5-BE929DA95669}"/>
              </a:ext>
            </a:extLst>
          </p:cNvPr>
          <p:cNvGraphicFramePr>
            <a:graphicFrameLocks noGrp="1"/>
          </p:cNvGraphicFramePr>
          <p:nvPr/>
        </p:nvGraphicFramePr>
        <p:xfrm>
          <a:off x="6615622" y="720766"/>
          <a:ext cx="5121580" cy="2852942"/>
        </p:xfrm>
        <a:graphic>
          <a:graphicData uri="http://schemas.openxmlformats.org/drawingml/2006/table">
            <a:tbl>
              <a:tblPr firstRow="1" bandRow="1">
                <a:tableStyleId>{5C22544A-7EE6-4342-B048-85BDC9FD1C3A}</a:tableStyleId>
              </a:tblPr>
              <a:tblGrid>
                <a:gridCol w="2560790">
                  <a:extLst>
                    <a:ext uri="{9D8B030D-6E8A-4147-A177-3AD203B41FA5}">
                      <a16:colId xmlns:a16="http://schemas.microsoft.com/office/drawing/2014/main" val="2518360727"/>
                    </a:ext>
                  </a:extLst>
                </a:gridCol>
                <a:gridCol w="2560790">
                  <a:extLst>
                    <a:ext uri="{9D8B030D-6E8A-4147-A177-3AD203B41FA5}">
                      <a16:colId xmlns:a16="http://schemas.microsoft.com/office/drawing/2014/main" val="3103030215"/>
                    </a:ext>
                  </a:extLst>
                </a:gridCol>
              </a:tblGrid>
              <a:tr h="308426">
                <a:tc>
                  <a:txBody>
                    <a:bodyPr/>
                    <a:lstStyle/>
                    <a:p>
                      <a:r>
                        <a:rPr lang="en-US" sz="1400" dirty="0"/>
                        <a:t>Type of Citywide Property Tax</a:t>
                      </a:r>
                    </a:p>
                  </a:txBody>
                  <a:tcPr/>
                </a:tc>
                <a:tc>
                  <a:txBody>
                    <a:bodyPr/>
                    <a:lstStyle/>
                    <a:p>
                      <a:r>
                        <a:rPr lang="en-US" sz="1400" dirty="0"/>
                        <a:t>Mill Levy</a:t>
                      </a:r>
                    </a:p>
                  </a:txBody>
                  <a:tcPr/>
                </a:tc>
                <a:extLst>
                  <a:ext uri="{0D108BD9-81ED-4DB2-BD59-A6C34878D82A}">
                    <a16:rowId xmlns:a16="http://schemas.microsoft.com/office/drawing/2014/main" val="2253432830"/>
                  </a:ext>
                </a:extLst>
              </a:tr>
              <a:tr h="308426">
                <a:tc>
                  <a:txBody>
                    <a:bodyPr/>
                    <a:lstStyle/>
                    <a:p>
                      <a:r>
                        <a:rPr lang="en-US" sz="1400" dirty="0"/>
                        <a:t>General Fund</a:t>
                      </a:r>
                    </a:p>
                  </a:txBody>
                  <a:tcPr/>
                </a:tc>
                <a:tc>
                  <a:txBody>
                    <a:bodyPr/>
                    <a:lstStyle/>
                    <a:p>
                      <a:r>
                        <a:rPr lang="en-US" sz="1400" dirty="0"/>
                        <a:t>7.948</a:t>
                      </a:r>
                    </a:p>
                  </a:txBody>
                  <a:tcPr/>
                </a:tc>
                <a:extLst>
                  <a:ext uri="{0D108BD9-81ED-4DB2-BD59-A6C34878D82A}">
                    <a16:rowId xmlns:a16="http://schemas.microsoft.com/office/drawing/2014/main" val="3668057250"/>
                  </a:ext>
                </a:extLst>
              </a:tr>
              <a:tr h="539746">
                <a:tc>
                  <a:txBody>
                    <a:bodyPr/>
                    <a:lstStyle/>
                    <a:p>
                      <a:r>
                        <a:rPr lang="en-US" sz="1400" dirty="0"/>
                        <a:t>General Fund – Public Safety</a:t>
                      </a:r>
                    </a:p>
                  </a:txBody>
                  <a:tcPr/>
                </a:tc>
                <a:tc>
                  <a:txBody>
                    <a:bodyPr/>
                    <a:lstStyle/>
                    <a:p>
                      <a:r>
                        <a:rPr lang="en-US" sz="1400" dirty="0"/>
                        <a:t>2.000</a:t>
                      </a:r>
                    </a:p>
                  </a:txBody>
                  <a:tcPr/>
                </a:tc>
                <a:extLst>
                  <a:ext uri="{0D108BD9-81ED-4DB2-BD59-A6C34878D82A}">
                    <a16:rowId xmlns:a16="http://schemas.microsoft.com/office/drawing/2014/main" val="1630669693"/>
                  </a:ext>
                </a:extLst>
              </a:tr>
              <a:tr h="308426">
                <a:tc>
                  <a:txBody>
                    <a:bodyPr/>
                    <a:lstStyle/>
                    <a:p>
                      <a:r>
                        <a:rPr lang="en-US" sz="1400" dirty="0"/>
                        <a:t>Library</a:t>
                      </a:r>
                    </a:p>
                  </a:txBody>
                  <a:tcPr/>
                </a:tc>
                <a:tc>
                  <a:txBody>
                    <a:bodyPr/>
                    <a:lstStyle/>
                    <a:p>
                      <a:r>
                        <a:rPr lang="en-US" sz="1400" dirty="0"/>
                        <a:t>0.333</a:t>
                      </a:r>
                    </a:p>
                  </a:txBody>
                  <a:tcPr/>
                </a:tc>
                <a:extLst>
                  <a:ext uri="{0D108BD9-81ED-4DB2-BD59-A6C34878D82A}">
                    <a16:rowId xmlns:a16="http://schemas.microsoft.com/office/drawing/2014/main" val="2569308771"/>
                  </a:ext>
                </a:extLst>
              </a:tr>
              <a:tr h="308426">
                <a:tc>
                  <a:txBody>
                    <a:bodyPr/>
                    <a:lstStyle/>
                    <a:p>
                      <a:r>
                        <a:rPr lang="en-US" sz="1400" dirty="0"/>
                        <a:t>Parks &amp; Recreation</a:t>
                      </a:r>
                    </a:p>
                  </a:txBody>
                  <a:tcPr/>
                </a:tc>
                <a:tc>
                  <a:txBody>
                    <a:bodyPr/>
                    <a:lstStyle/>
                    <a:p>
                      <a:r>
                        <a:rPr lang="en-US" sz="1400" dirty="0"/>
                        <a:t>0.900</a:t>
                      </a:r>
                    </a:p>
                  </a:txBody>
                  <a:tcPr/>
                </a:tc>
                <a:extLst>
                  <a:ext uri="{0D108BD9-81ED-4DB2-BD59-A6C34878D82A}">
                    <a16:rowId xmlns:a16="http://schemas.microsoft.com/office/drawing/2014/main" val="4005182355"/>
                  </a:ext>
                </a:extLst>
              </a:tr>
              <a:tr h="539746">
                <a:tc>
                  <a:txBody>
                    <a:bodyPr/>
                    <a:lstStyle/>
                    <a:p>
                      <a:r>
                        <a:rPr lang="en-US" sz="1400" dirty="0"/>
                        <a:t>Community Housing Assistance Program</a:t>
                      </a:r>
                    </a:p>
                  </a:txBody>
                  <a:tcPr/>
                </a:tc>
                <a:tc>
                  <a:txBody>
                    <a:bodyPr/>
                    <a:lstStyle/>
                    <a:p>
                      <a:r>
                        <a:rPr lang="en-US" sz="1400" dirty="0"/>
                        <a:t>0.800</a:t>
                      </a:r>
                    </a:p>
                  </a:txBody>
                  <a:tcPr/>
                </a:tc>
                <a:extLst>
                  <a:ext uri="{0D108BD9-81ED-4DB2-BD59-A6C34878D82A}">
                    <a16:rowId xmlns:a16="http://schemas.microsoft.com/office/drawing/2014/main" val="1858984164"/>
                  </a:ext>
                </a:extLst>
              </a:tr>
              <a:tr h="539746">
                <a:tc>
                  <a:txBody>
                    <a:bodyPr/>
                    <a:lstStyle/>
                    <a:p>
                      <a:r>
                        <a:rPr lang="en-US" sz="1400" dirty="0"/>
                        <a:t>Total City of Boulder Mill Levy</a:t>
                      </a:r>
                    </a:p>
                  </a:txBody>
                  <a:tcPr/>
                </a:tc>
                <a:tc>
                  <a:txBody>
                    <a:bodyPr/>
                    <a:lstStyle/>
                    <a:p>
                      <a:r>
                        <a:rPr lang="en-US" sz="1400" dirty="0"/>
                        <a:t>11.981</a:t>
                      </a:r>
                    </a:p>
                  </a:txBody>
                  <a:tcPr/>
                </a:tc>
                <a:extLst>
                  <a:ext uri="{0D108BD9-81ED-4DB2-BD59-A6C34878D82A}">
                    <a16:rowId xmlns:a16="http://schemas.microsoft.com/office/drawing/2014/main" val="235124786"/>
                  </a:ext>
                </a:extLst>
              </a:tr>
            </a:tbl>
          </a:graphicData>
        </a:graphic>
      </p:graphicFrame>
    </p:spTree>
    <p:extLst>
      <p:ext uri="{BB962C8B-B14F-4D97-AF65-F5344CB8AC3E}">
        <p14:creationId xmlns:p14="http://schemas.microsoft.com/office/powerpoint/2010/main" val="183103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49C2-03ED-4A17-88EA-C5071E3ECAAA}"/>
              </a:ext>
            </a:extLst>
          </p:cNvPr>
          <p:cNvSpPr>
            <a:spLocks noGrp="1"/>
          </p:cNvSpPr>
          <p:nvPr>
            <p:ph type="title"/>
          </p:nvPr>
        </p:nvSpPr>
        <p:spPr/>
        <p:txBody>
          <a:bodyPr/>
          <a:lstStyle/>
          <a:p>
            <a:r>
              <a:rPr lang="en-US" dirty="0"/>
              <a:t>Revenue Generation for the City of Boulder</a:t>
            </a:r>
          </a:p>
        </p:txBody>
      </p:sp>
      <p:sp>
        <p:nvSpPr>
          <p:cNvPr id="3" name="Content Placeholder 2">
            <a:extLst>
              <a:ext uri="{FF2B5EF4-FFF2-40B4-BE49-F238E27FC236}">
                <a16:creationId xmlns:a16="http://schemas.microsoft.com/office/drawing/2014/main" id="{83E68C22-9CA8-42F8-85F4-A8348F9932FD}"/>
              </a:ext>
            </a:extLst>
          </p:cNvPr>
          <p:cNvSpPr>
            <a:spLocks noGrp="1"/>
          </p:cNvSpPr>
          <p:nvPr>
            <p:ph idx="1"/>
          </p:nvPr>
        </p:nvSpPr>
        <p:spPr/>
        <p:txBody>
          <a:bodyPr/>
          <a:lstStyle/>
          <a:p>
            <a:r>
              <a:rPr lang="en-US" dirty="0"/>
              <a:t>Based on 2022 revenue projections, a 0.10% sales and use tax generates approximately $3.65 million.</a:t>
            </a:r>
          </a:p>
          <a:p>
            <a:endParaRPr lang="en-US" dirty="0"/>
          </a:p>
          <a:p>
            <a:r>
              <a:rPr lang="en-US" dirty="0"/>
              <a:t>Based on 2021 property tax projected collections, each mill generates approximately $4.21 million.</a:t>
            </a:r>
          </a:p>
        </p:txBody>
      </p:sp>
    </p:spTree>
    <p:extLst>
      <p:ext uri="{BB962C8B-B14F-4D97-AF65-F5344CB8AC3E}">
        <p14:creationId xmlns:p14="http://schemas.microsoft.com/office/powerpoint/2010/main" val="33200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D0C6241-A0A9-4764-8466-D3C6D61E493A}"/>
              </a:ext>
            </a:extLst>
          </p:cNvPr>
          <p:cNvSpPr txBox="1"/>
          <p:nvPr/>
        </p:nvSpPr>
        <p:spPr>
          <a:xfrm>
            <a:off x="591973" y="262360"/>
            <a:ext cx="9601521" cy="584775"/>
          </a:xfrm>
          <a:prstGeom prst="rect">
            <a:avLst/>
          </a:prstGeom>
          <a:noFill/>
        </p:spPr>
        <p:txBody>
          <a:bodyPr wrap="square" rtlCol="0" anchor="t">
            <a:spAutoFit/>
          </a:bodyPr>
          <a:lstStyle/>
          <a:p>
            <a:r>
              <a:rPr lang="en-US" sz="3200" b="1" dirty="0">
                <a:solidFill>
                  <a:schemeClr val="accent1"/>
                </a:solidFill>
                <a:latin typeface="Arial" panose="020B0604020202020204" pitchFamily="34" charset="0"/>
                <a:cs typeface="Arial" panose="020B0604020202020204" pitchFamily="34" charset="0"/>
              </a:rPr>
              <a:t>Library Funding Scenarios </a:t>
            </a:r>
            <a:endParaRPr lang="en-US" sz="3200" b="1" dirty="0">
              <a:solidFill>
                <a:schemeClr val="accent1"/>
              </a:solidFill>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368A60D-9E42-42A8-B251-108DC6640F9F}"/>
              </a:ext>
            </a:extLst>
          </p:cNvPr>
          <p:cNvSpPr>
            <a:spLocks noGrp="1"/>
          </p:cNvSpPr>
          <p:nvPr>
            <p:ph type="sldNum" sz="quarter" idx="12"/>
          </p:nvPr>
        </p:nvSpPr>
        <p:spPr/>
        <p:txBody>
          <a:bodyPr/>
          <a:lstStyle/>
          <a:p>
            <a:fld id="{FDE06DCF-452F-4E31-8066-9EA60BA88328}" type="slidenum">
              <a:rPr lang="en-US" smtClean="0"/>
              <a:t>28</a:t>
            </a:fld>
            <a:endParaRPr lang="en-US"/>
          </a:p>
        </p:txBody>
      </p:sp>
      <p:graphicFrame>
        <p:nvGraphicFramePr>
          <p:cNvPr id="8" name="Table 5">
            <a:extLst>
              <a:ext uri="{FF2B5EF4-FFF2-40B4-BE49-F238E27FC236}">
                <a16:creationId xmlns:a16="http://schemas.microsoft.com/office/drawing/2014/main" id="{587BC192-0B2D-4948-9705-BA73DC8C581F}"/>
              </a:ext>
            </a:extLst>
          </p:cNvPr>
          <p:cNvGraphicFramePr>
            <a:graphicFrameLocks noGrp="1"/>
          </p:cNvGraphicFramePr>
          <p:nvPr>
            <p:ph idx="1"/>
          </p:nvPr>
        </p:nvGraphicFramePr>
        <p:xfrm>
          <a:off x="293768" y="1442107"/>
          <a:ext cx="11604464" cy="4754880"/>
        </p:xfrm>
        <a:graphic>
          <a:graphicData uri="http://schemas.openxmlformats.org/drawingml/2006/table">
            <a:tbl>
              <a:tblPr firstRow="1" bandRow="1">
                <a:tableStyleId>{5C22544A-7EE6-4342-B048-85BDC9FD1C3A}</a:tableStyleId>
              </a:tblPr>
              <a:tblGrid>
                <a:gridCol w="531732">
                  <a:extLst>
                    <a:ext uri="{9D8B030D-6E8A-4147-A177-3AD203B41FA5}">
                      <a16:colId xmlns:a16="http://schemas.microsoft.com/office/drawing/2014/main" val="115101487"/>
                    </a:ext>
                  </a:extLst>
                </a:gridCol>
                <a:gridCol w="1282700">
                  <a:extLst>
                    <a:ext uri="{9D8B030D-6E8A-4147-A177-3AD203B41FA5}">
                      <a16:colId xmlns:a16="http://schemas.microsoft.com/office/drawing/2014/main" val="1141582523"/>
                    </a:ext>
                  </a:extLst>
                </a:gridCol>
                <a:gridCol w="1549400">
                  <a:extLst>
                    <a:ext uri="{9D8B030D-6E8A-4147-A177-3AD203B41FA5}">
                      <a16:colId xmlns:a16="http://schemas.microsoft.com/office/drawing/2014/main" val="2621937262"/>
                    </a:ext>
                  </a:extLst>
                </a:gridCol>
                <a:gridCol w="3305908">
                  <a:extLst>
                    <a:ext uri="{9D8B030D-6E8A-4147-A177-3AD203B41FA5}">
                      <a16:colId xmlns:a16="http://schemas.microsoft.com/office/drawing/2014/main" val="3216612892"/>
                    </a:ext>
                  </a:extLst>
                </a:gridCol>
                <a:gridCol w="886264">
                  <a:extLst>
                    <a:ext uri="{9D8B030D-6E8A-4147-A177-3AD203B41FA5}">
                      <a16:colId xmlns:a16="http://schemas.microsoft.com/office/drawing/2014/main" val="1992193164"/>
                    </a:ext>
                  </a:extLst>
                </a:gridCol>
                <a:gridCol w="2196953">
                  <a:extLst>
                    <a:ext uri="{9D8B030D-6E8A-4147-A177-3AD203B41FA5}">
                      <a16:colId xmlns:a16="http://schemas.microsoft.com/office/drawing/2014/main" val="3130455112"/>
                    </a:ext>
                  </a:extLst>
                </a:gridCol>
                <a:gridCol w="1851507">
                  <a:extLst>
                    <a:ext uri="{9D8B030D-6E8A-4147-A177-3AD203B41FA5}">
                      <a16:colId xmlns:a16="http://schemas.microsoft.com/office/drawing/2014/main" val="3282627244"/>
                    </a:ext>
                  </a:extLst>
                </a:gridCol>
              </a:tblGrid>
              <a:tr h="324122">
                <a:tc>
                  <a:txBody>
                    <a:bodyPr/>
                    <a:lstStyle/>
                    <a:p>
                      <a:pPr algn="ctr"/>
                      <a:r>
                        <a:rPr lang="en-US">
                          <a:latin typeface="Arial Narrow"/>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Governance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Funding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Total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Dedicated Property Tax</a:t>
                      </a:r>
                    </a:p>
                    <a:p>
                      <a:pPr algn="ctr"/>
                      <a:r>
                        <a:rPr lang="en-US">
                          <a:latin typeface="Arial Narrow"/>
                        </a:rPr>
                        <a:t>(Mills)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tc>
                  <a:txBody>
                    <a:bodyPr/>
                    <a:lstStyle/>
                    <a:p>
                      <a:pPr algn="ctr"/>
                      <a:r>
                        <a:rPr lang="en-US">
                          <a:latin typeface="Arial Narrow"/>
                        </a:rPr>
                        <a:t>$ Impact on Residential Property Tax Bills ($850K Market Value)</a:t>
                      </a:r>
                      <a:endParaRPr lang="en-US" baseline="30000">
                        <a:latin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solidFill>
                  </a:tcPr>
                </a:tc>
                <a:extLst>
                  <a:ext uri="{0D108BD9-81ED-4DB2-BD59-A6C34878D82A}">
                    <a16:rowId xmlns:a16="http://schemas.microsoft.com/office/drawing/2014/main" val="1136039374"/>
                  </a:ext>
                </a:extLst>
              </a:tr>
              <a:tr h="370840">
                <a:tc>
                  <a:txBody>
                    <a:bodyPr/>
                    <a:lstStyle/>
                    <a:p>
                      <a:pPr algn="ctr"/>
                      <a:r>
                        <a:rPr lang="en-US" sz="1600">
                          <a:latin typeface="Arial Narrow"/>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Library District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Dedicated </a:t>
                      </a:r>
                      <a:endParaRPr lang="en-US" sz="1600">
                        <a:latin typeface="Arial Narrow" panose="020B0606020202030204" pitchFamily="34" charset="0"/>
                      </a:endParaRPr>
                    </a:p>
                    <a:p>
                      <a:pPr algn="ctr"/>
                      <a:r>
                        <a:rPr lang="en-US" sz="1600">
                          <a:latin typeface="Arial Narrow"/>
                        </a:rPr>
                        <a:t>Property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Expanded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$20M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3.85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tc>
                  <a:txBody>
                    <a:bodyPr/>
                    <a:lstStyle/>
                    <a:p>
                      <a:pPr algn="ctr"/>
                      <a:r>
                        <a:rPr lang="en-US" sz="1600">
                          <a:latin typeface="Arial Narrow"/>
                        </a:rPr>
                        <a:t>     $234 County</a:t>
                      </a:r>
                    </a:p>
                    <a:p>
                      <a:pPr algn="ctr"/>
                      <a:r>
                        <a:rPr lang="en-US" sz="1600">
                          <a:latin typeface="Arial Narrow"/>
                        </a:rPr>
                        <a:t>$214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alpha val="5882"/>
                      </a:srgbClr>
                    </a:solidFill>
                  </a:tcPr>
                </a:tc>
                <a:extLst>
                  <a:ext uri="{0D108BD9-81ED-4DB2-BD59-A6C34878D82A}">
                    <a16:rowId xmlns:a16="http://schemas.microsoft.com/office/drawing/2014/main" val="48137028"/>
                  </a:ext>
                </a:extLst>
              </a:tr>
              <a:tr h="370840">
                <a:tc>
                  <a:txBody>
                    <a:bodyPr/>
                    <a:lstStyle/>
                    <a:p>
                      <a:pPr algn="ctr"/>
                      <a:r>
                        <a:rPr lang="en-US" sz="1600">
                          <a:latin typeface="Arial Narrow"/>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Dedicated </a:t>
                      </a:r>
                      <a:endParaRPr lang="en-US" sz="1600">
                        <a:latin typeface="Arial Narrow" panose="020B0606020202030204" pitchFamily="34" charset="0"/>
                      </a:endParaRPr>
                    </a:p>
                    <a:p>
                      <a:pPr algn="ctr"/>
                      <a:r>
                        <a:rPr lang="en-US" sz="1600">
                          <a:latin typeface="Arial Narrow"/>
                        </a:rPr>
                        <a:t>Property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Expanded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$20M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4.56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algn="ctr"/>
                      <a:r>
                        <a:rPr lang="en-US" sz="1600">
                          <a:latin typeface="Arial Narrow"/>
                        </a:rPr>
                        <a:t>$257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extLst>
                  <a:ext uri="{0D108BD9-81ED-4DB2-BD59-A6C34878D82A}">
                    <a16:rowId xmlns:a16="http://schemas.microsoft.com/office/drawing/2014/main" val="8655599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Narrow"/>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Narrow"/>
                        </a:rPr>
                        <a:t>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a:latin typeface="Arial Narrow"/>
                        </a:rPr>
                        <a:t>Dedicated </a:t>
                      </a:r>
                      <a:endParaRPr lang="en-US" sz="160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Narrow"/>
                        </a:rPr>
                        <a:t>Property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600">
                          <a:latin typeface="Arial Narrow"/>
                        </a:rPr>
                        <a:t>Meet Community Demand + Deferred Capital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latin typeface="Arial Narrow"/>
                        </a:rPr>
                        <a:t>$15.8M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latin typeface="Arial Narrow"/>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latin typeface="Arial Narrow"/>
                        </a:rPr>
                        <a:t>$194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071833"/>
                  </a:ext>
                </a:extLst>
              </a:tr>
              <a:tr h="370840">
                <a:tc>
                  <a:txBody>
                    <a:bodyPr/>
                    <a:lstStyle/>
                    <a:p>
                      <a:pPr marL="0" marR="0" lvl="0" indent="0" algn="ctr" rtl="0" eaLnBrk="1" fontAlgn="auto" latinLnBrk="0" hangingPunct="1">
                        <a:lnSpc>
                          <a:spcPct val="100000"/>
                        </a:lnSpc>
                        <a:spcBef>
                          <a:spcPts val="0"/>
                        </a:spcBef>
                        <a:spcAft>
                          <a:spcPts val="0"/>
                        </a:spcAft>
                        <a:buClrTx/>
                        <a:buSzTx/>
                        <a:buFontTx/>
                        <a:buNone/>
                      </a:pPr>
                      <a:r>
                        <a:rPr lang="en-US" sz="1600" kern="1200">
                          <a:solidFill>
                            <a:schemeClr val="dk1"/>
                          </a:solidFill>
                          <a:latin typeface="Arial Narrow"/>
                          <a:ea typeface="+mn-ea"/>
                          <a:cs typeface="+mn-cs"/>
                        </a:rPr>
                        <a:t>4 </a:t>
                      </a:r>
                      <a:endParaRPr lang="en-US" sz="1600" kern="120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Narrow"/>
                          <a:ea typeface="+mn-ea"/>
                          <a:cs typeface="+mn-cs"/>
                        </a:rPr>
                        <a:t>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kern="1200">
                          <a:solidFill>
                            <a:schemeClr val="dk1"/>
                          </a:solidFill>
                          <a:latin typeface="Arial Narrow"/>
                          <a:ea typeface="+mn-ea"/>
                          <a:cs typeface="+mn-cs"/>
                        </a:rPr>
                        <a:t>Current Funding + </a:t>
                      </a:r>
                      <a:endParaRPr lang="en-US" sz="1600" kern="1200">
                        <a:solidFill>
                          <a:schemeClr val="dk1"/>
                        </a:solidFill>
                        <a:latin typeface="Arial Narrow" panose="020B0606020202030204" pitchFamily="34" charset="0"/>
                        <a:ea typeface="+mn-ea"/>
                        <a:cs typeface="+mn-cs"/>
                      </a:endParaRPr>
                    </a:p>
                    <a:p>
                      <a:pPr marL="0" marR="0" lvl="0" indent="0" algn="ctr" rtl="0" eaLnBrk="1" fontAlgn="auto" latinLnBrk="0" hangingPunct="1">
                        <a:lnSpc>
                          <a:spcPct val="100000"/>
                        </a:lnSpc>
                        <a:spcBef>
                          <a:spcPts val="0"/>
                        </a:spcBef>
                        <a:spcAft>
                          <a:spcPts val="0"/>
                        </a:spcAft>
                        <a:buClrTx/>
                        <a:buSzTx/>
                        <a:buFontTx/>
                        <a:buNone/>
                      </a:pPr>
                      <a:r>
                        <a:rPr lang="en-US" sz="1600" kern="1200">
                          <a:solidFill>
                            <a:schemeClr val="dk1"/>
                          </a:solidFill>
                          <a:latin typeface="Arial Narrow"/>
                          <a:ea typeface="+mn-ea"/>
                          <a:cs typeface="+mn-cs"/>
                        </a:rPr>
                        <a:t>Additional Increments of Dedicated Property Tax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Narrow"/>
                          <a:ea typeface="+mn-ea"/>
                          <a:cs typeface="+mn-cs"/>
                        </a:rPr>
                        <a:t>Current Service level &amp; Admin Overhead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a:solidFill>
                            <a:schemeClr val="dk1"/>
                          </a:solidFill>
                          <a:latin typeface="Arial Narrow"/>
                          <a:ea typeface="+mn-ea"/>
                          <a:cs typeface="+mn-cs"/>
                        </a:rPr>
                        <a:t>Fund COVID-19 gap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a:solidFill>
                            <a:schemeClr val="dk1"/>
                          </a:solidFill>
                          <a:latin typeface="Arial Narrow"/>
                          <a:ea typeface="+mn-ea"/>
                          <a:cs typeface="+mn-cs"/>
                        </a:rPr>
                        <a:t>NoBo operating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a:solidFill>
                            <a:schemeClr val="dk1"/>
                          </a:solidFill>
                          <a:latin typeface="Arial Narrow"/>
                          <a:ea typeface="+mn-ea"/>
                          <a:cs typeface="+mn-cs"/>
                        </a:rPr>
                        <a:t>Deferred Capital Maintenance</a:t>
                      </a:r>
                    </a:p>
                    <a:p>
                      <a:pPr marL="0" algn="ctr" defTabSz="914400" rtl="0" eaLnBrk="1" latinLnBrk="0" hangingPunct="1"/>
                      <a:endParaRPr lang="en-US" sz="1600" kern="120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Narrow"/>
                          <a:ea typeface="+mn-ea"/>
                          <a:cs typeface="+mn-cs"/>
                        </a:rPr>
                        <a:t>$11.2M</a:t>
                      </a:r>
                    </a:p>
                    <a:p>
                      <a:pPr marL="0" algn="ctr" defTabSz="914400" rtl="0" eaLnBrk="1" latinLnBrk="0" hangingPunct="1"/>
                      <a:r>
                        <a:rPr lang="en-US" sz="1600" kern="1200">
                          <a:solidFill>
                            <a:schemeClr val="dk1"/>
                          </a:solidFill>
                          <a:latin typeface="Arial Narrow"/>
                          <a:ea typeface="+mn-ea"/>
                          <a:cs typeface="+mn-cs"/>
                        </a:rPr>
                        <a:t>$1.3M</a:t>
                      </a:r>
                    </a:p>
                    <a:p>
                      <a:pPr marL="0" algn="ctr" defTabSz="914400" rtl="0" eaLnBrk="1" latinLnBrk="0" hangingPunct="1"/>
                      <a:r>
                        <a:rPr lang="en-US" sz="1600" kern="1200">
                          <a:solidFill>
                            <a:schemeClr val="dk1"/>
                          </a:solidFill>
                          <a:latin typeface="Arial Narrow"/>
                          <a:ea typeface="+mn-ea"/>
                          <a:cs typeface="+mn-cs"/>
                        </a:rPr>
                        <a:t>$1.0M</a:t>
                      </a:r>
                    </a:p>
                    <a:p>
                      <a:pPr marL="0" algn="ctr" defTabSz="914400" rtl="0" eaLnBrk="1" latinLnBrk="0" hangingPunct="1"/>
                      <a:r>
                        <a:rPr lang="en-US" sz="1600" kern="1200">
                          <a:solidFill>
                            <a:schemeClr val="dk1"/>
                          </a:solidFill>
                          <a:latin typeface="Arial Narrow"/>
                          <a:ea typeface="+mn-ea"/>
                          <a:cs typeface="+mn-cs"/>
                        </a:rPr>
                        <a:t>$2.3M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algn="ctr" defTabSz="914400" rtl="0" eaLnBrk="1" latinLnBrk="0" hangingPunct="1"/>
                      <a:r>
                        <a:rPr lang="en-US" sz="1600" kern="1200">
                          <a:solidFill>
                            <a:schemeClr val="dk1"/>
                          </a:solidFill>
                          <a:latin typeface="Arial Narrow"/>
                          <a:ea typeface="+mn-ea"/>
                          <a:cs typeface="+mn-cs"/>
                        </a:rPr>
                        <a:t>General Fund + 0.333 mills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Narrow"/>
                          <a:ea typeface="+mn-ea"/>
                          <a:cs typeface="+mn-cs"/>
                        </a:rPr>
                        <a:t>0.32 mills additional</a:t>
                      </a:r>
                    </a:p>
                    <a:p>
                      <a:pPr marL="0" algn="ctr" defTabSz="914400" rtl="0" eaLnBrk="1" latinLnBrk="0" hangingPunct="1"/>
                      <a:r>
                        <a:rPr lang="en-US" sz="1600" kern="1200">
                          <a:solidFill>
                            <a:schemeClr val="dk1"/>
                          </a:solidFill>
                          <a:latin typeface="Arial Narrow"/>
                          <a:ea typeface="+mn-ea"/>
                          <a:cs typeface="+mn-cs"/>
                        </a:rPr>
                        <a:t>0.24 mills additional</a:t>
                      </a:r>
                    </a:p>
                    <a:p>
                      <a:pPr marL="0" algn="ctr" defTabSz="914400" rtl="0" eaLnBrk="1" latinLnBrk="0" hangingPunct="1"/>
                      <a:r>
                        <a:rPr lang="en-US" sz="1600" kern="1200">
                          <a:solidFill>
                            <a:schemeClr val="dk1"/>
                          </a:solidFill>
                          <a:latin typeface="Arial Narrow"/>
                          <a:ea typeface="+mn-ea"/>
                          <a:cs typeface="+mn-cs"/>
                        </a:rPr>
                        <a:t>0.56 mills additional</a:t>
                      </a:r>
                    </a:p>
                    <a:p>
                      <a:pPr marL="0" algn="ctr" defTabSz="914400" rtl="0" eaLnBrk="1" latinLnBrk="0" hangingPunct="1"/>
                      <a:endParaRPr lang="en-US" sz="1600" kern="1200" baseline="3000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tc>
                  <a:txBody>
                    <a:bodyPr/>
                    <a:lstStyle/>
                    <a:p>
                      <a:pPr marL="0" algn="ctr" defTabSz="914400" rtl="0" eaLnBrk="1" latinLnBrk="0" hangingPunct="1"/>
                      <a:endParaRPr lang="en-US" sz="1600" kern="1200">
                        <a:solidFill>
                          <a:schemeClr val="dk1"/>
                        </a:solidFill>
                        <a:latin typeface="Arial Narrow" panose="020B0606020202030204" pitchFamily="34" charset="0"/>
                        <a:ea typeface="+mn-ea"/>
                        <a:cs typeface="+mn-cs"/>
                      </a:endParaRPr>
                    </a:p>
                    <a:p>
                      <a:pPr marL="0" algn="ctr" defTabSz="914400" rtl="0" eaLnBrk="1" latinLnBrk="0" hangingPunct="1"/>
                      <a:r>
                        <a:rPr lang="en-US" sz="1600" kern="1200">
                          <a:solidFill>
                            <a:schemeClr val="dk1"/>
                          </a:solidFill>
                          <a:latin typeface="Arial Narrow"/>
                          <a:ea typeface="+mn-ea"/>
                          <a:cs typeface="+mn-cs"/>
                        </a:rPr>
                        <a:t>$19</a:t>
                      </a:r>
                    </a:p>
                    <a:p>
                      <a:pPr marL="0" algn="ctr" defTabSz="914400" rtl="0" eaLnBrk="1" latinLnBrk="0" hangingPunct="1"/>
                      <a:r>
                        <a:rPr lang="en-US" sz="1600" kern="1200">
                          <a:solidFill>
                            <a:schemeClr val="dk1"/>
                          </a:solidFill>
                          <a:latin typeface="Arial Narrow"/>
                          <a:ea typeface="+mn-ea"/>
                          <a:cs typeface="+mn-cs"/>
                        </a:rPr>
                        <a:t>$15</a:t>
                      </a:r>
                    </a:p>
                    <a:p>
                      <a:pPr marL="0" algn="ctr" defTabSz="914400" rtl="0" eaLnBrk="1" latinLnBrk="0" hangingPunct="1"/>
                      <a:r>
                        <a:rPr lang="en-US" sz="1600" kern="1200">
                          <a:solidFill>
                            <a:schemeClr val="dk1"/>
                          </a:solidFill>
                          <a:latin typeface="Arial Narrow"/>
                          <a:ea typeface="+mn-ea"/>
                          <a:cs typeface="+mn-cs"/>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768F">
                        <a:alpha val="14902"/>
                      </a:srgbClr>
                    </a:solidFill>
                  </a:tcPr>
                </a:tc>
                <a:extLst>
                  <a:ext uri="{0D108BD9-81ED-4DB2-BD59-A6C34878D82A}">
                    <a16:rowId xmlns:a16="http://schemas.microsoft.com/office/drawing/2014/main" val="2353158788"/>
                  </a:ext>
                </a:extLst>
              </a:tr>
            </a:tbl>
          </a:graphicData>
        </a:graphic>
      </p:graphicFrame>
    </p:spTree>
    <p:extLst>
      <p:ext uri="{BB962C8B-B14F-4D97-AF65-F5344CB8AC3E}">
        <p14:creationId xmlns:p14="http://schemas.microsoft.com/office/powerpoint/2010/main" val="1005447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4942-DEBB-48F9-9BB6-3E6E48EC2ED8}"/>
              </a:ext>
            </a:extLst>
          </p:cNvPr>
          <p:cNvSpPr>
            <a:spLocks noGrp="1"/>
          </p:cNvSpPr>
          <p:nvPr>
            <p:ph type="title"/>
          </p:nvPr>
        </p:nvSpPr>
        <p:spPr/>
        <p:txBody>
          <a:bodyPr/>
          <a:lstStyle/>
          <a:p>
            <a:pPr algn="ctr"/>
            <a:r>
              <a:rPr lang="en-US" b="1" dirty="0">
                <a:solidFill>
                  <a:srgbClr val="0070C0"/>
                </a:solidFill>
              </a:rPr>
              <a:t>Estimated Cost of New Library Facilities</a:t>
            </a:r>
            <a:r>
              <a:rPr lang="en-US" dirty="0"/>
              <a:t>	</a:t>
            </a:r>
          </a:p>
        </p:txBody>
      </p:sp>
      <p:sp>
        <p:nvSpPr>
          <p:cNvPr id="3" name="Content Placeholder 2">
            <a:extLst>
              <a:ext uri="{FF2B5EF4-FFF2-40B4-BE49-F238E27FC236}">
                <a16:creationId xmlns:a16="http://schemas.microsoft.com/office/drawing/2014/main" id="{3E60514F-EC63-4FF8-A1E9-E16CCFCBF7C5}"/>
              </a:ext>
            </a:extLst>
          </p:cNvPr>
          <p:cNvSpPr>
            <a:spLocks noGrp="1"/>
          </p:cNvSpPr>
          <p:nvPr>
            <p:ph idx="1"/>
          </p:nvPr>
        </p:nvSpPr>
        <p:spPr/>
        <p:txBody>
          <a:bodyPr>
            <a:normAutofit/>
          </a:bodyPr>
          <a:lstStyle/>
          <a:p>
            <a:pPr marL="0" indent="0" algn="ctr">
              <a:buNone/>
            </a:pPr>
            <a:r>
              <a:rPr lang="en-US" b="1" dirty="0"/>
              <a:t>New Full-Service Branch Library*</a:t>
            </a:r>
          </a:p>
          <a:p>
            <a:pPr marL="0" indent="914400">
              <a:buNone/>
            </a:pPr>
            <a:r>
              <a:rPr lang="en-US" dirty="0"/>
              <a:t>Capital 	 		$12-15 million </a:t>
            </a:r>
          </a:p>
          <a:p>
            <a:pPr marL="0" indent="0">
              <a:buNone/>
            </a:pPr>
            <a:r>
              <a:rPr lang="en-US" dirty="0"/>
              <a:t>	Annual Operating 		$1 million</a:t>
            </a:r>
          </a:p>
          <a:p>
            <a:pPr marL="0" indent="0">
              <a:buNone/>
            </a:pPr>
            <a:r>
              <a:rPr lang="en-US" sz="2000" dirty="0"/>
              <a:t>	*Cost for land not included.</a:t>
            </a:r>
          </a:p>
          <a:p>
            <a:pPr marL="0" indent="0">
              <a:buNone/>
            </a:pPr>
            <a:endParaRPr lang="en-US" b="1" dirty="0"/>
          </a:p>
          <a:p>
            <a:pPr marL="0" indent="0" algn="ctr">
              <a:buNone/>
            </a:pPr>
            <a:r>
              <a:rPr lang="en-US" b="1" dirty="0"/>
              <a:t>Storefront “Corner Library”**</a:t>
            </a:r>
            <a:r>
              <a:rPr lang="en-US" dirty="0"/>
              <a:t>	</a:t>
            </a:r>
          </a:p>
          <a:p>
            <a:pPr marL="0" indent="0">
              <a:buNone/>
            </a:pPr>
            <a:r>
              <a:rPr lang="en-US" dirty="0"/>
              <a:t>	Capital 			$0.5 million</a:t>
            </a:r>
          </a:p>
          <a:p>
            <a:pPr marL="0" indent="0">
              <a:buNone/>
            </a:pPr>
            <a:r>
              <a:rPr lang="en-US" dirty="0"/>
              <a:t>	Annual Operating		$325-450 thousand</a:t>
            </a:r>
          </a:p>
          <a:p>
            <a:pPr marL="0" indent="0">
              <a:buNone/>
            </a:pPr>
            <a:r>
              <a:rPr lang="en-US" sz="2000" dirty="0"/>
              <a:t>	**Cost for rent not included.</a:t>
            </a:r>
          </a:p>
        </p:txBody>
      </p:sp>
    </p:spTree>
    <p:extLst>
      <p:ext uri="{BB962C8B-B14F-4D97-AF65-F5344CB8AC3E}">
        <p14:creationId xmlns:p14="http://schemas.microsoft.com/office/powerpoint/2010/main" val="399855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FA4EF6-7C42-4313-B122-0BBFBFD653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714" y="642258"/>
            <a:ext cx="11212286" cy="6215742"/>
          </a:xfrm>
        </p:spPr>
      </p:pic>
      <p:sp>
        <p:nvSpPr>
          <p:cNvPr id="2" name="Title 1">
            <a:extLst>
              <a:ext uri="{FF2B5EF4-FFF2-40B4-BE49-F238E27FC236}">
                <a16:creationId xmlns:a16="http://schemas.microsoft.com/office/drawing/2014/main" id="{2ABF7F30-36A8-40A8-BBF4-73B91051524B}"/>
              </a:ext>
            </a:extLst>
          </p:cNvPr>
          <p:cNvSpPr>
            <a:spLocks noGrp="1"/>
          </p:cNvSpPr>
          <p:nvPr>
            <p:ph type="title"/>
          </p:nvPr>
        </p:nvSpPr>
        <p:spPr>
          <a:xfrm>
            <a:off x="664029" y="179426"/>
            <a:ext cx="10493829" cy="832304"/>
          </a:xfrm>
        </p:spPr>
        <p:txBody>
          <a:bodyPr/>
          <a:lstStyle/>
          <a:p>
            <a:r>
              <a:rPr lang="en-US" b="1" dirty="0">
                <a:solidFill>
                  <a:srgbClr val="3A768F"/>
                </a:solidFill>
                <a:cs typeface="Calibri Light"/>
              </a:rPr>
              <a:t>What is a Library District?</a:t>
            </a:r>
            <a:endParaRPr lang="en-US" b="1" dirty="0">
              <a:solidFill>
                <a:srgbClr val="3A768F"/>
              </a:solidFill>
            </a:endParaRPr>
          </a:p>
        </p:txBody>
      </p:sp>
    </p:spTree>
    <p:extLst>
      <p:ext uri="{BB962C8B-B14F-4D97-AF65-F5344CB8AC3E}">
        <p14:creationId xmlns:p14="http://schemas.microsoft.com/office/powerpoint/2010/main" val="69703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4A6F-8FDE-456C-8A7C-A907693F17BB}"/>
              </a:ext>
            </a:extLst>
          </p:cNvPr>
          <p:cNvSpPr>
            <a:spLocks noGrp="1"/>
          </p:cNvSpPr>
          <p:nvPr>
            <p:ph type="title"/>
          </p:nvPr>
        </p:nvSpPr>
        <p:spPr>
          <a:xfrm>
            <a:off x="838200" y="315429"/>
            <a:ext cx="10515600" cy="1325563"/>
          </a:xfrm>
        </p:spPr>
        <p:txBody>
          <a:bodyPr/>
          <a:lstStyle/>
          <a:p>
            <a:pPr algn="ctr"/>
            <a:r>
              <a:rPr lang="en-US" b="1" dirty="0">
                <a:solidFill>
                  <a:srgbClr val="0070C0"/>
                </a:solidFill>
              </a:rPr>
              <a:t>Estimated Cost of New Library Services</a:t>
            </a:r>
            <a:r>
              <a:rPr lang="en-US" dirty="0"/>
              <a:t>	</a:t>
            </a:r>
          </a:p>
        </p:txBody>
      </p:sp>
      <p:sp>
        <p:nvSpPr>
          <p:cNvPr id="3" name="Content Placeholder 2">
            <a:extLst>
              <a:ext uri="{FF2B5EF4-FFF2-40B4-BE49-F238E27FC236}">
                <a16:creationId xmlns:a16="http://schemas.microsoft.com/office/drawing/2014/main" id="{A4831863-5423-42B8-A16F-CE04E5D3C45E}"/>
              </a:ext>
            </a:extLst>
          </p:cNvPr>
          <p:cNvSpPr>
            <a:spLocks noGrp="1"/>
          </p:cNvSpPr>
          <p:nvPr>
            <p:ph idx="1"/>
          </p:nvPr>
        </p:nvSpPr>
        <p:spPr>
          <a:xfrm>
            <a:off x="838200" y="1773538"/>
            <a:ext cx="10515600" cy="4696033"/>
          </a:xfrm>
        </p:spPr>
        <p:txBody>
          <a:bodyPr>
            <a:normAutofit/>
          </a:bodyPr>
          <a:lstStyle/>
          <a:p>
            <a:pPr marL="0" indent="0" algn="ctr">
              <a:buNone/>
            </a:pPr>
            <a:r>
              <a:rPr lang="en-US" b="1" dirty="0"/>
              <a:t>Makerspace like BLDG 61 </a:t>
            </a:r>
          </a:p>
          <a:p>
            <a:pPr marL="1490663" indent="0">
              <a:buNone/>
            </a:pPr>
            <a:r>
              <a:rPr lang="en-US" dirty="0"/>
              <a:t>Capital 				$400 – 850 thousand</a:t>
            </a:r>
          </a:p>
          <a:p>
            <a:pPr marL="1490663" indent="0">
              <a:buNone/>
            </a:pPr>
            <a:r>
              <a:rPr lang="en-US" dirty="0"/>
              <a:t>Annual Operating 		$200 – 250 thousand</a:t>
            </a:r>
          </a:p>
          <a:p>
            <a:pPr lvl="1"/>
            <a:endParaRPr lang="en-US" sz="2800" dirty="0"/>
          </a:p>
          <a:p>
            <a:pPr marL="0" indent="0" algn="ctr">
              <a:buNone/>
            </a:pPr>
            <a:r>
              <a:rPr lang="en-US" b="1" dirty="0"/>
              <a:t>Outreach to Manufactured Home Communities </a:t>
            </a:r>
          </a:p>
          <a:p>
            <a:pPr marL="0" indent="0" algn="ctr">
              <a:buNone/>
            </a:pPr>
            <a:r>
              <a:rPr lang="en-US" b="1" dirty="0"/>
              <a:t>&amp; Boulder Housing Partner Sites</a:t>
            </a:r>
          </a:p>
          <a:p>
            <a:pPr marL="0" indent="0" algn="ctr">
              <a:buNone/>
            </a:pPr>
            <a:endParaRPr lang="en-US" b="1" dirty="0"/>
          </a:p>
          <a:p>
            <a:pPr marL="1431925" lvl="1" indent="-169863">
              <a:buNone/>
            </a:pPr>
            <a:r>
              <a:rPr lang="en-US" sz="2800" dirty="0"/>
              <a:t>	Capital 				$0 to minimal</a:t>
            </a:r>
          </a:p>
          <a:p>
            <a:pPr marL="396875" lvl="1" indent="-49213">
              <a:buNone/>
              <a:tabLst>
                <a:tab pos="1431925" algn="l"/>
              </a:tabLst>
            </a:pPr>
            <a:r>
              <a:rPr lang="en-US" sz="2800" dirty="0"/>
              <a:t>		Annual Operating		$150-250 thousand</a:t>
            </a:r>
          </a:p>
        </p:txBody>
      </p:sp>
    </p:spTree>
    <p:extLst>
      <p:ext uri="{BB962C8B-B14F-4D97-AF65-F5344CB8AC3E}">
        <p14:creationId xmlns:p14="http://schemas.microsoft.com/office/powerpoint/2010/main" val="40781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A284-4E03-4DDF-AAD6-47BA6ABD00D3}"/>
              </a:ext>
            </a:extLst>
          </p:cNvPr>
          <p:cNvSpPr>
            <a:spLocks noGrp="1"/>
          </p:cNvSpPr>
          <p:nvPr>
            <p:ph type="title"/>
          </p:nvPr>
        </p:nvSpPr>
        <p:spPr/>
        <p:txBody>
          <a:bodyPr/>
          <a:lstStyle/>
          <a:p>
            <a:pPr algn="ctr"/>
            <a:r>
              <a:rPr lang="en-US" b="1" dirty="0">
                <a:solidFill>
                  <a:srgbClr val="0070C0"/>
                </a:solidFill>
              </a:rPr>
              <a:t>Annual Library Funding</a:t>
            </a:r>
            <a:r>
              <a:rPr lang="en-US" dirty="0">
                <a:solidFill>
                  <a:srgbClr val="0070C0"/>
                </a:solidFill>
              </a:rPr>
              <a:t>	</a:t>
            </a:r>
          </a:p>
        </p:txBody>
      </p:sp>
      <p:sp>
        <p:nvSpPr>
          <p:cNvPr id="3" name="Content Placeholder 2">
            <a:extLst>
              <a:ext uri="{FF2B5EF4-FFF2-40B4-BE49-F238E27FC236}">
                <a16:creationId xmlns:a16="http://schemas.microsoft.com/office/drawing/2014/main" id="{064EC6BA-5197-4CC8-BA94-9DD6B5811DA8}"/>
              </a:ext>
            </a:extLst>
          </p:cNvPr>
          <p:cNvSpPr>
            <a:spLocks noGrp="1"/>
          </p:cNvSpPr>
          <p:nvPr>
            <p:ph idx="1"/>
          </p:nvPr>
        </p:nvSpPr>
        <p:spPr>
          <a:xfrm>
            <a:off x="838200" y="1793719"/>
            <a:ext cx="10515600" cy="4705972"/>
          </a:xfrm>
        </p:spPr>
        <p:txBody>
          <a:bodyPr>
            <a:normAutofit/>
          </a:bodyPr>
          <a:lstStyle/>
          <a:p>
            <a:pPr marL="0" indent="0">
              <a:buNone/>
            </a:pPr>
            <a:r>
              <a:rPr lang="en-US" dirty="0"/>
              <a:t>The annual city operating budget includes direct &amp; indirect funding for the library.</a:t>
            </a:r>
          </a:p>
          <a:p>
            <a:pPr marL="457200" indent="0"/>
            <a:r>
              <a:rPr lang="en-US" b="1" dirty="0"/>
              <a:t>Direct costs: </a:t>
            </a:r>
            <a:r>
              <a:rPr lang="en-US" dirty="0"/>
              <a:t>personnel, books, furniture, etc. </a:t>
            </a:r>
          </a:p>
          <a:p>
            <a:pPr marL="457200" indent="0"/>
            <a:r>
              <a:rPr lang="en-US" b="1" dirty="0"/>
              <a:t>Indirect costs:</a:t>
            </a:r>
            <a:r>
              <a:rPr lang="en-US" dirty="0"/>
              <a:t> Internal Cost Allocation </a:t>
            </a:r>
          </a:p>
          <a:p>
            <a:pPr marL="457200" indent="0">
              <a:buNone/>
            </a:pPr>
            <a:r>
              <a:rPr lang="en-US" sz="2000" dirty="0"/>
              <a:t>	COB’s cost for Facilities &amp; Maintenance, IT, Communications, Human 				Resources (HR), Payroll, Finance, Legal, etc.</a:t>
            </a:r>
          </a:p>
          <a:p>
            <a:pPr marL="457200" indent="0"/>
            <a:r>
              <a:rPr lang="en-US" b="1" dirty="0"/>
              <a:t>Capital: </a:t>
            </a:r>
            <a:r>
              <a:rPr lang="en-US" dirty="0"/>
              <a:t>Costs vary year to year. </a:t>
            </a:r>
            <a:r>
              <a:rPr lang="en-US" sz="2800" dirty="0"/>
              <a:t>Funded by dedicated tax or bonds.</a:t>
            </a:r>
          </a:p>
          <a:p>
            <a:pPr marL="457200" indent="517525">
              <a:buNone/>
            </a:pPr>
            <a:r>
              <a:rPr lang="en-US" sz="2000" dirty="0"/>
              <a:t>No dedicated capital fund for the library.</a:t>
            </a:r>
          </a:p>
          <a:p>
            <a:pPr marL="457200" indent="0"/>
            <a:r>
              <a:rPr lang="en-US" b="1" dirty="0"/>
              <a:t>Operating reserves: </a:t>
            </a:r>
            <a:r>
              <a:rPr lang="en-US" dirty="0"/>
              <a:t>COB maintains 18-20 % as reserves. </a:t>
            </a:r>
          </a:p>
          <a:p>
            <a:pPr marL="457200" lvl="1" indent="0">
              <a:buNone/>
            </a:pPr>
            <a:r>
              <a:rPr lang="en-US" sz="1800" dirty="0"/>
              <a:t>			            </a:t>
            </a:r>
            <a:r>
              <a:rPr lang="en-US" sz="2000" dirty="0"/>
              <a:t>The library does not have a dedicated reserve fund.  </a:t>
            </a:r>
          </a:p>
          <a:p>
            <a:pPr marL="0" indent="0">
              <a:buNone/>
            </a:pPr>
            <a:endParaRPr lang="en-US" sz="2400" dirty="0"/>
          </a:p>
          <a:p>
            <a:pPr marL="0" indent="0">
              <a:buNone/>
            </a:pPr>
            <a:endParaRPr lang="en-US" sz="1100" dirty="0"/>
          </a:p>
          <a:p>
            <a:pPr marL="457200" lvl="1" indent="0">
              <a:buNone/>
            </a:pPr>
            <a:endParaRPr lang="en-US" dirty="0"/>
          </a:p>
        </p:txBody>
      </p:sp>
    </p:spTree>
    <p:extLst>
      <p:ext uri="{BB962C8B-B14F-4D97-AF65-F5344CB8AC3E}">
        <p14:creationId xmlns:p14="http://schemas.microsoft.com/office/powerpoint/2010/main" val="2103933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C55-C8B9-4ED8-85EA-D0375214B2E2}"/>
              </a:ext>
            </a:extLst>
          </p:cNvPr>
          <p:cNvSpPr>
            <a:spLocks noGrp="1"/>
          </p:cNvSpPr>
          <p:nvPr>
            <p:ph type="title"/>
          </p:nvPr>
        </p:nvSpPr>
        <p:spPr>
          <a:xfrm>
            <a:off x="838200" y="365125"/>
            <a:ext cx="10515600" cy="777875"/>
          </a:xfrm>
        </p:spPr>
        <p:txBody>
          <a:bodyPr/>
          <a:lstStyle/>
          <a:p>
            <a:r>
              <a:rPr lang="en-US" dirty="0"/>
              <a:t>Property tax mill rates for area municipalities</a:t>
            </a:r>
          </a:p>
        </p:txBody>
      </p:sp>
      <p:pic>
        <p:nvPicPr>
          <p:cNvPr id="4" name="Content Placeholder 3">
            <a:extLst>
              <a:ext uri="{FF2B5EF4-FFF2-40B4-BE49-F238E27FC236}">
                <a16:creationId xmlns:a16="http://schemas.microsoft.com/office/drawing/2014/main" id="{AFC44D3F-CD3A-409E-B77B-41405BF91329}"/>
              </a:ext>
            </a:extLst>
          </p:cNvPr>
          <p:cNvPicPr>
            <a:picLocks noGrp="1" noChangeAspect="1"/>
          </p:cNvPicPr>
          <p:nvPr>
            <p:ph idx="1"/>
          </p:nvPr>
        </p:nvPicPr>
        <p:blipFill>
          <a:blip r:embed="rId2"/>
          <a:stretch>
            <a:fillRect/>
          </a:stretch>
        </p:blipFill>
        <p:spPr>
          <a:xfrm>
            <a:off x="1278082" y="915886"/>
            <a:ext cx="8759535" cy="5609631"/>
          </a:xfrm>
          <a:prstGeom prst="rect">
            <a:avLst/>
          </a:prstGeom>
        </p:spPr>
      </p:pic>
    </p:spTree>
    <p:extLst>
      <p:ext uri="{BB962C8B-B14F-4D97-AF65-F5344CB8AC3E}">
        <p14:creationId xmlns:p14="http://schemas.microsoft.com/office/powerpoint/2010/main" val="1143373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D38085-15D4-44E4-A6D2-FA2F1CD0908B}"/>
              </a:ext>
            </a:extLst>
          </p:cNvPr>
          <p:cNvSpPr>
            <a:spLocks noGrp="1"/>
          </p:cNvSpPr>
          <p:nvPr>
            <p:ph type="sldNum" sz="quarter" idx="12"/>
          </p:nvPr>
        </p:nvSpPr>
        <p:spPr>
          <a:xfrm>
            <a:off x="9129589" y="6363724"/>
            <a:ext cx="2743200" cy="365125"/>
          </a:xfrm>
        </p:spPr>
        <p:txBody>
          <a:bodyPr/>
          <a:lstStyle/>
          <a:p>
            <a:fld id="{8A7A6979-0714-4377-B894-6BE4C2D6E202}" type="slidenum">
              <a:rPr lang="en-US" smtClean="0"/>
              <a:t>33</a:t>
            </a:fld>
            <a:endParaRPr lang="en-US"/>
          </a:p>
        </p:txBody>
      </p:sp>
      <p:pic>
        <p:nvPicPr>
          <p:cNvPr id="4" name="Picture 3">
            <a:extLst>
              <a:ext uri="{FF2B5EF4-FFF2-40B4-BE49-F238E27FC236}">
                <a16:creationId xmlns:a16="http://schemas.microsoft.com/office/drawing/2014/main" id="{A5BFD121-97B0-4057-BFAD-50613E8291BB}"/>
              </a:ext>
            </a:extLst>
          </p:cNvPr>
          <p:cNvPicPr>
            <a:picLocks noChangeAspect="1"/>
          </p:cNvPicPr>
          <p:nvPr/>
        </p:nvPicPr>
        <p:blipFill>
          <a:blip r:embed="rId3"/>
          <a:stretch>
            <a:fillRect/>
          </a:stretch>
        </p:blipFill>
        <p:spPr>
          <a:xfrm>
            <a:off x="1297766" y="616946"/>
            <a:ext cx="8978561" cy="5749896"/>
          </a:xfrm>
          <a:prstGeom prst="rect">
            <a:avLst/>
          </a:prstGeom>
        </p:spPr>
      </p:pic>
      <p:sp>
        <p:nvSpPr>
          <p:cNvPr id="5" name="TextBox 4">
            <a:extLst>
              <a:ext uri="{FF2B5EF4-FFF2-40B4-BE49-F238E27FC236}">
                <a16:creationId xmlns:a16="http://schemas.microsoft.com/office/drawing/2014/main" id="{94B4FFCC-06DF-462E-AD3B-CF6D9CFFC903}"/>
              </a:ext>
            </a:extLst>
          </p:cNvPr>
          <p:cNvSpPr txBox="1"/>
          <p:nvPr/>
        </p:nvSpPr>
        <p:spPr>
          <a:xfrm>
            <a:off x="2210293" y="1114325"/>
            <a:ext cx="8158588" cy="307777"/>
          </a:xfrm>
          <a:prstGeom prst="rect">
            <a:avLst/>
          </a:prstGeom>
          <a:noFill/>
        </p:spPr>
        <p:txBody>
          <a:bodyPr wrap="square" rtlCol="0">
            <a:spAutoFit/>
          </a:bodyPr>
          <a:lstStyle/>
          <a:p>
            <a:r>
              <a:rPr lang="en-US" sz="1400">
                <a:solidFill>
                  <a:schemeClr val="bg2">
                    <a:lumMod val="10000"/>
                  </a:schemeClr>
                </a:solidFill>
              </a:rPr>
              <a:t>77.625    86.315    86.700    87.613    91.139    91.245    91.291    92.418   94.987   97.915   110.257 </a:t>
            </a:r>
          </a:p>
        </p:txBody>
      </p:sp>
      <p:sp>
        <p:nvSpPr>
          <p:cNvPr id="6" name="TextBox 5">
            <a:extLst>
              <a:ext uri="{FF2B5EF4-FFF2-40B4-BE49-F238E27FC236}">
                <a16:creationId xmlns:a16="http://schemas.microsoft.com/office/drawing/2014/main" id="{915FA4BC-7DE4-4DD9-BABE-45E22C721A02}"/>
              </a:ext>
            </a:extLst>
          </p:cNvPr>
          <p:cNvSpPr txBox="1"/>
          <p:nvPr/>
        </p:nvSpPr>
        <p:spPr>
          <a:xfrm>
            <a:off x="2148362" y="3902196"/>
            <a:ext cx="7855635" cy="30777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2">
                    <a:lumMod val="50000"/>
                  </a:schemeClr>
                </a:solidFill>
              </a:rPr>
              <a:t>7.650     16.340   11.981   14.620     12.790    24.767   16.572   22.443    13.420    27.940     9.063 </a:t>
            </a:r>
          </a:p>
        </p:txBody>
      </p:sp>
      <p:sp>
        <p:nvSpPr>
          <p:cNvPr id="7" name="Oval 6">
            <a:extLst>
              <a:ext uri="{FF2B5EF4-FFF2-40B4-BE49-F238E27FC236}">
                <a16:creationId xmlns:a16="http://schemas.microsoft.com/office/drawing/2014/main" id="{B412A259-0CE2-48E7-B4AE-F9DAE1E59A23}"/>
              </a:ext>
            </a:extLst>
          </p:cNvPr>
          <p:cNvSpPr/>
          <p:nvPr/>
        </p:nvSpPr>
        <p:spPr>
          <a:xfrm rot="5400000">
            <a:off x="3839636" y="5037762"/>
            <a:ext cx="395057" cy="766618"/>
          </a:xfrm>
          <a:prstGeom prst="ellipse">
            <a:avLst/>
          </a:prstGeom>
          <a:noFill/>
          <a:ln w="34925" cap="flat" cmpd="sng" algn="in">
            <a:solidFill>
              <a:srgbClr val="ED7D3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6B25CC1C-29B1-4C0B-8C9B-B425A0A23601}"/>
              </a:ext>
            </a:extLst>
          </p:cNvPr>
          <p:cNvSpPr txBox="1"/>
          <p:nvPr/>
        </p:nvSpPr>
        <p:spPr>
          <a:xfrm>
            <a:off x="10747384" y="4101199"/>
            <a:ext cx="1196629" cy="584775"/>
          </a:xfrm>
          <a:prstGeom prst="rect">
            <a:avLst/>
          </a:prstGeom>
          <a:noFill/>
        </p:spPr>
        <p:txBody>
          <a:bodyPr wrap="square" rtlCol="0">
            <a:spAutoFit/>
          </a:bodyPr>
          <a:lstStyle/>
          <a:p>
            <a:r>
              <a:rPr lang="en-US" sz="1600" dirty="0"/>
              <a:t>Municipal Mill Levy</a:t>
            </a:r>
          </a:p>
        </p:txBody>
      </p:sp>
      <p:cxnSp>
        <p:nvCxnSpPr>
          <p:cNvPr id="9" name="Straight Arrow Connector 8">
            <a:extLst>
              <a:ext uri="{FF2B5EF4-FFF2-40B4-BE49-F238E27FC236}">
                <a16:creationId xmlns:a16="http://schemas.microsoft.com/office/drawing/2014/main" id="{6F1F4558-D983-48B1-8C32-0C4FE3300CF1}"/>
              </a:ext>
            </a:extLst>
          </p:cNvPr>
          <p:cNvCxnSpPr>
            <a:cxnSpLocks/>
          </p:cNvCxnSpPr>
          <p:nvPr/>
        </p:nvCxnSpPr>
        <p:spPr>
          <a:xfrm flipH="1" flipV="1">
            <a:off x="10092117" y="4056084"/>
            <a:ext cx="655267" cy="1538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FC24731-FE5C-42DF-8D37-2D70DF32611B}"/>
              </a:ext>
            </a:extLst>
          </p:cNvPr>
          <p:cNvSpPr txBox="1"/>
          <p:nvPr/>
        </p:nvSpPr>
        <p:spPr>
          <a:xfrm>
            <a:off x="10276327" y="1371727"/>
            <a:ext cx="1542475" cy="338554"/>
          </a:xfrm>
          <a:prstGeom prst="rect">
            <a:avLst/>
          </a:prstGeom>
          <a:noFill/>
        </p:spPr>
        <p:txBody>
          <a:bodyPr wrap="square" rtlCol="0">
            <a:spAutoFit/>
          </a:bodyPr>
          <a:lstStyle/>
          <a:p>
            <a:r>
              <a:rPr lang="en-US" sz="1600" dirty="0"/>
              <a:t>Total Mill Levy</a:t>
            </a:r>
          </a:p>
        </p:txBody>
      </p:sp>
      <p:cxnSp>
        <p:nvCxnSpPr>
          <p:cNvPr id="13" name="Straight Arrow Connector 12">
            <a:extLst>
              <a:ext uri="{FF2B5EF4-FFF2-40B4-BE49-F238E27FC236}">
                <a16:creationId xmlns:a16="http://schemas.microsoft.com/office/drawing/2014/main" id="{E97EB31E-214D-45A2-B119-470D2683F887}"/>
              </a:ext>
            </a:extLst>
          </p:cNvPr>
          <p:cNvCxnSpPr>
            <a:cxnSpLocks/>
          </p:cNvCxnSpPr>
          <p:nvPr/>
        </p:nvCxnSpPr>
        <p:spPr>
          <a:xfrm flipH="1" flipV="1">
            <a:off x="10276327" y="1268213"/>
            <a:ext cx="471057" cy="1035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7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64F-9139-4E2F-81F5-D2C49CB3358B}"/>
              </a:ext>
            </a:extLst>
          </p:cNvPr>
          <p:cNvSpPr>
            <a:spLocks noGrp="1"/>
          </p:cNvSpPr>
          <p:nvPr>
            <p:ph type="title"/>
          </p:nvPr>
        </p:nvSpPr>
        <p:spPr>
          <a:xfrm>
            <a:off x="908538" y="564417"/>
            <a:ext cx="10515600" cy="1325563"/>
          </a:xfrm>
        </p:spPr>
        <p:txBody>
          <a:bodyPr/>
          <a:lstStyle/>
          <a:p>
            <a:r>
              <a:rPr lang="en-US" dirty="0">
                <a:cs typeface="Calibri Light"/>
              </a:rPr>
              <a:t>Current Mill Rates  - Colorado Library Districts</a:t>
            </a:r>
          </a:p>
        </p:txBody>
      </p:sp>
      <p:graphicFrame>
        <p:nvGraphicFramePr>
          <p:cNvPr id="11" name="Content Placeholder 10">
            <a:extLst>
              <a:ext uri="{FF2B5EF4-FFF2-40B4-BE49-F238E27FC236}">
                <a16:creationId xmlns:a16="http://schemas.microsoft.com/office/drawing/2014/main" id="{0BE227A8-3843-4D8D-946E-BE94990E477D}"/>
              </a:ext>
            </a:extLst>
          </p:cNvPr>
          <p:cNvGraphicFramePr>
            <a:graphicFrameLocks noGrp="1"/>
          </p:cNvGraphicFramePr>
          <p:nvPr>
            <p:ph idx="1"/>
            <p:extLst>
              <p:ext uri="{D42A27DB-BD31-4B8C-83A1-F6EECF244321}">
                <p14:modId xmlns:p14="http://schemas.microsoft.com/office/powerpoint/2010/main" val="2512890770"/>
              </p:ext>
            </p:extLst>
          </p:nvPr>
        </p:nvGraphicFramePr>
        <p:xfrm>
          <a:off x="838200" y="1825625"/>
          <a:ext cx="10515599" cy="4663440"/>
        </p:xfrm>
        <a:graphic>
          <a:graphicData uri="http://schemas.openxmlformats.org/drawingml/2006/table">
            <a:tbl>
              <a:tblPr firstRow="1" bandRow="1">
                <a:tableStyleId>{5C22544A-7EE6-4342-B048-85BDC9FD1C3A}</a:tableStyleId>
              </a:tblPr>
              <a:tblGrid>
                <a:gridCol w="7149728">
                  <a:extLst>
                    <a:ext uri="{9D8B030D-6E8A-4147-A177-3AD203B41FA5}">
                      <a16:colId xmlns:a16="http://schemas.microsoft.com/office/drawing/2014/main" val="1294978567"/>
                    </a:ext>
                  </a:extLst>
                </a:gridCol>
                <a:gridCol w="1473943">
                  <a:extLst>
                    <a:ext uri="{9D8B030D-6E8A-4147-A177-3AD203B41FA5}">
                      <a16:colId xmlns:a16="http://schemas.microsoft.com/office/drawing/2014/main" val="1725474028"/>
                    </a:ext>
                  </a:extLst>
                </a:gridCol>
                <a:gridCol w="1891928">
                  <a:extLst>
                    <a:ext uri="{9D8B030D-6E8A-4147-A177-3AD203B41FA5}">
                      <a16:colId xmlns:a16="http://schemas.microsoft.com/office/drawing/2014/main" val="2443374295"/>
                    </a:ext>
                  </a:extLst>
                </a:gridCol>
              </a:tblGrid>
              <a:tr h="182880">
                <a:tc>
                  <a:txBody>
                    <a:bodyPr/>
                    <a:lstStyle/>
                    <a:p>
                      <a:r>
                        <a:rPr lang="en-US" dirty="0" err="1">
                          <a:effectLst/>
                        </a:rPr>
                        <a:t>Jursidiction</a:t>
                      </a:r>
                    </a:p>
                  </a:txBody>
                  <a:tcPr marL="0" marR="0" marT="0" marB="0" anchor="ctr"/>
                </a:tc>
                <a:tc>
                  <a:txBody>
                    <a:bodyPr/>
                    <a:lstStyle/>
                    <a:p>
                      <a:r>
                        <a:rPr lang="en-US" dirty="0">
                          <a:effectLst/>
                        </a:rPr>
                        <a:t>County</a:t>
                      </a:r>
                    </a:p>
                  </a:txBody>
                  <a:tcPr marL="0" marR="0" marT="0" marB="0" anchor="ctr"/>
                </a:tc>
                <a:tc>
                  <a:txBody>
                    <a:bodyPr/>
                    <a:lstStyle/>
                    <a:p>
                      <a:r>
                        <a:rPr lang="en-US" dirty="0">
                          <a:effectLst/>
                        </a:rPr>
                        <a:t>Mill Levy</a:t>
                      </a:r>
                    </a:p>
                  </a:txBody>
                  <a:tcPr marL="0" marR="0" marT="0" marB="0" anchor="ctr"/>
                </a:tc>
                <a:extLst>
                  <a:ext uri="{0D108BD9-81ED-4DB2-BD59-A6C34878D82A}">
                    <a16:rowId xmlns:a16="http://schemas.microsoft.com/office/drawing/2014/main" val="1541620568"/>
                  </a:ext>
                </a:extLst>
              </a:tr>
              <a:tr h="182880">
                <a:tc>
                  <a:txBody>
                    <a:bodyPr/>
                    <a:lstStyle/>
                    <a:p>
                      <a:r>
                        <a:rPr lang="en-US" dirty="0">
                          <a:effectLst/>
                        </a:rPr>
                        <a:t>Arapahoe Library District</a:t>
                      </a:r>
                    </a:p>
                  </a:txBody>
                  <a:tcPr marL="0" marR="0" marT="0" marB="0" anchor="ctr"/>
                </a:tc>
                <a:tc>
                  <a:txBody>
                    <a:bodyPr/>
                    <a:lstStyle/>
                    <a:p>
                      <a:r>
                        <a:rPr lang="en-US" dirty="0"/>
                        <a:t>Arapahoe</a:t>
                      </a:r>
                    </a:p>
                  </a:txBody>
                  <a:tcPr marL="0" marR="0" marT="0" marB="0" anchor="ctr"/>
                </a:tc>
                <a:tc>
                  <a:txBody>
                    <a:bodyPr/>
                    <a:lstStyle/>
                    <a:p>
                      <a:pPr algn="r"/>
                      <a:r>
                        <a:rPr lang="en-US" dirty="0"/>
                        <a:t>5.875</a:t>
                      </a:r>
                    </a:p>
                  </a:txBody>
                  <a:tcPr marL="0" marR="0" marT="0" marB="0" anchor="ctr"/>
                </a:tc>
                <a:extLst>
                  <a:ext uri="{0D108BD9-81ED-4DB2-BD59-A6C34878D82A}">
                    <a16:rowId xmlns:a16="http://schemas.microsoft.com/office/drawing/2014/main" val="4277706261"/>
                  </a:ext>
                </a:extLst>
              </a:tr>
              <a:tr h="182880">
                <a:tc>
                  <a:txBody>
                    <a:bodyPr/>
                    <a:lstStyle/>
                    <a:p>
                      <a:r>
                        <a:rPr lang="en-US" dirty="0">
                          <a:effectLst/>
                        </a:rPr>
                        <a:t>Douglas County Public Library District</a:t>
                      </a:r>
                    </a:p>
                  </a:txBody>
                  <a:tcPr marL="0" marR="0" marT="0" marB="0" anchor="ctr"/>
                </a:tc>
                <a:tc>
                  <a:txBody>
                    <a:bodyPr/>
                    <a:lstStyle/>
                    <a:p>
                      <a:r>
                        <a:rPr lang="en-US" dirty="0"/>
                        <a:t>Douglas</a:t>
                      </a:r>
                    </a:p>
                  </a:txBody>
                  <a:tcPr marL="0" marR="0" marT="0" marB="0" anchor="ctr"/>
                </a:tc>
                <a:tc>
                  <a:txBody>
                    <a:bodyPr/>
                    <a:lstStyle/>
                    <a:p>
                      <a:pPr algn="r"/>
                      <a:r>
                        <a:rPr lang="en-US" dirty="0"/>
                        <a:t>4.000</a:t>
                      </a:r>
                    </a:p>
                  </a:txBody>
                  <a:tcPr marL="0" marR="0" marT="0" marB="0" anchor="ctr"/>
                </a:tc>
                <a:extLst>
                  <a:ext uri="{0D108BD9-81ED-4DB2-BD59-A6C34878D82A}">
                    <a16:rowId xmlns:a16="http://schemas.microsoft.com/office/drawing/2014/main" val="2777623261"/>
                  </a:ext>
                </a:extLst>
              </a:tr>
              <a:tr h="182880">
                <a:tc>
                  <a:txBody>
                    <a:bodyPr/>
                    <a:lstStyle/>
                    <a:p>
                      <a:r>
                        <a:rPr lang="en-US" dirty="0">
                          <a:effectLst/>
                        </a:rPr>
                        <a:t>Estes Valley Public Library District</a:t>
                      </a:r>
                    </a:p>
                  </a:txBody>
                  <a:tcPr marL="0" marR="0" marT="0" marB="0" anchor="ctr"/>
                </a:tc>
                <a:tc>
                  <a:txBody>
                    <a:bodyPr/>
                    <a:lstStyle/>
                    <a:p>
                      <a:r>
                        <a:rPr lang="en-US" dirty="0"/>
                        <a:t>Larimer</a:t>
                      </a:r>
                    </a:p>
                  </a:txBody>
                  <a:tcPr marL="0" marR="0" marT="0" marB="0" anchor="ctr"/>
                </a:tc>
                <a:tc>
                  <a:txBody>
                    <a:bodyPr/>
                    <a:lstStyle/>
                    <a:p>
                      <a:pPr algn="r"/>
                      <a:r>
                        <a:rPr lang="en-US" dirty="0"/>
                        <a:t>4.536</a:t>
                      </a:r>
                    </a:p>
                  </a:txBody>
                  <a:tcPr marL="0" marR="0" marT="0" marB="0" anchor="ctr"/>
                </a:tc>
                <a:extLst>
                  <a:ext uri="{0D108BD9-81ED-4DB2-BD59-A6C34878D82A}">
                    <a16:rowId xmlns:a16="http://schemas.microsoft.com/office/drawing/2014/main" val="1698114813"/>
                  </a:ext>
                </a:extLst>
              </a:tr>
              <a:tr h="182880">
                <a:tc>
                  <a:txBody>
                    <a:bodyPr/>
                    <a:lstStyle/>
                    <a:p>
                      <a:r>
                        <a:rPr lang="en-US" dirty="0">
                          <a:effectLst/>
                        </a:rPr>
                        <a:t>High Plains Library District</a:t>
                      </a:r>
                    </a:p>
                  </a:txBody>
                  <a:tcPr marL="0" marR="0" marT="0" marB="0" anchor="ctr"/>
                </a:tc>
                <a:tc>
                  <a:txBody>
                    <a:bodyPr/>
                    <a:lstStyle/>
                    <a:p>
                      <a:r>
                        <a:rPr lang="en-US" dirty="0"/>
                        <a:t>Boulder</a:t>
                      </a:r>
                    </a:p>
                  </a:txBody>
                  <a:tcPr marL="0" marR="0" marT="0" marB="0" anchor="ctr"/>
                </a:tc>
                <a:tc>
                  <a:txBody>
                    <a:bodyPr/>
                    <a:lstStyle/>
                    <a:p>
                      <a:pPr algn="r"/>
                      <a:r>
                        <a:rPr lang="en-US" dirty="0"/>
                        <a:t>3.249</a:t>
                      </a:r>
                    </a:p>
                  </a:txBody>
                  <a:tcPr marL="0" marR="0" marT="0" marB="0" anchor="ctr"/>
                </a:tc>
                <a:extLst>
                  <a:ext uri="{0D108BD9-81ED-4DB2-BD59-A6C34878D82A}">
                    <a16:rowId xmlns:a16="http://schemas.microsoft.com/office/drawing/2014/main" val="2532485595"/>
                  </a:ext>
                </a:extLst>
              </a:tr>
              <a:tr h="182880">
                <a:tc>
                  <a:txBody>
                    <a:bodyPr/>
                    <a:lstStyle/>
                    <a:p>
                      <a:r>
                        <a:rPr lang="en-US" dirty="0">
                          <a:effectLst/>
                        </a:rPr>
                        <a:t>High Plains Library District [Greeley]</a:t>
                      </a:r>
                    </a:p>
                  </a:txBody>
                  <a:tcPr marL="0" marR="0" marT="0" marB="0" anchor="ctr"/>
                </a:tc>
                <a:tc>
                  <a:txBody>
                    <a:bodyPr/>
                    <a:lstStyle/>
                    <a:p>
                      <a:r>
                        <a:rPr lang="en-US" dirty="0"/>
                        <a:t>Weld</a:t>
                      </a:r>
                    </a:p>
                  </a:txBody>
                  <a:tcPr marL="0" marR="0" marT="0" marB="0" anchor="ctr"/>
                </a:tc>
                <a:tc>
                  <a:txBody>
                    <a:bodyPr/>
                    <a:lstStyle/>
                    <a:p>
                      <a:pPr algn="r"/>
                      <a:r>
                        <a:rPr lang="en-US" dirty="0"/>
                        <a:t>3.249</a:t>
                      </a:r>
                    </a:p>
                  </a:txBody>
                  <a:tcPr marL="0" marR="0" marT="0" marB="0" anchor="ctr"/>
                </a:tc>
                <a:extLst>
                  <a:ext uri="{0D108BD9-81ED-4DB2-BD59-A6C34878D82A}">
                    <a16:rowId xmlns:a16="http://schemas.microsoft.com/office/drawing/2014/main" val="3088569674"/>
                  </a:ext>
                </a:extLst>
              </a:tr>
              <a:tr h="182880">
                <a:tc>
                  <a:txBody>
                    <a:bodyPr/>
                    <a:lstStyle/>
                    <a:p>
                      <a:r>
                        <a:rPr lang="en-US" dirty="0">
                          <a:effectLst/>
                        </a:rPr>
                        <a:t>Jefferson County Library</a:t>
                      </a:r>
                    </a:p>
                  </a:txBody>
                  <a:tcPr marL="0" marR="0" marT="0" marB="0" anchor="ctr"/>
                </a:tc>
                <a:tc>
                  <a:txBody>
                    <a:bodyPr/>
                    <a:lstStyle/>
                    <a:p>
                      <a:r>
                        <a:rPr lang="en-US" dirty="0"/>
                        <a:t>Jefferson</a:t>
                      </a:r>
                    </a:p>
                  </a:txBody>
                  <a:tcPr marL="0" marR="0" marT="0" marB="0" anchor="ctr"/>
                </a:tc>
                <a:tc>
                  <a:txBody>
                    <a:bodyPr/>
                    <a:lstStyle/>
                    <a:p>
                      <a:pPr algn="r"/>
                      <a:r>
                        <a:rPr lang="en-US" dirty="0"/>
                        <a:t>4.500</a:t>
                      </a:r>
                    </a:p>
                  </a:txBody>
                  <a:tcPr marL="0" marR="0" marT="0" marB="0" anchor="ctr"/>
                </a:tc>
                <a:extLst>
                  <a:ext uri="{0D108BD9-81ED-4DB2-BD59-A6C34878D82A}">
                    <a16:rowId xmlns:a16="http://schemas.microsoft.com/office/drawing/2014/main" val="2454258624"/>
                  </a:ext>
                </a:extLst>
              </a:tr>
              <a:tr h="182880">
                <a:tc>
                  <a:txBody>
                    <a:bodyPr/>
                    <a:lstStyle/>
                    <a:p>
                      <a:r>
                        <a:rPr lang="en-US" dirty="0">
                          <a:effectLst/>
                        </a:rPr>
                        <a:t>Lyons Public Library District</a:t>
                      </a:r>
                    </a:p>
                  </a:txBody>
                  <a:tcPr marL="0" marR="0" marT="0" marB="0" anchor="ctr"/>
                </a:tc>
                <a:tc>
                  <a:txBody>
                    <a:bodyPr/>
                    <a:lstStyle/>
                    <a:p>
                      <a:r>
                        <a:rPr lang="en-US" dirty="0"/>
                        <a:t>Boulder</a:t>
                      </a:r>
                    </a:p>
                  </a:txBody>
                  <a:tcPr marL="0" marR="0" marT="0" marB="0" anchor="ctr"/>
                </a:tc>
                <a:tc>
                  <a:txBody>
                    <a:bodyPr/>
                    <a:lstStyle/>
                    <a:p>
                      <a:pPr algn="r"/>
                      <a:r>
                        <a:rPr lang="en-US" dirty="0"/>
                        <a:t>5.850</a:t>
                      </a:r>
                    </a:p>
                  </a:txBody>
                  <a:tcPr marL="0" marR="0" marT="0" marB="0" anchor="ctr"/>
                </a:tc>
                <a:extLst>
                  <a:ext uri="{0D108BD9-81ED-4DB2-BD59-A6C34878D82A}">
                    <a16:rowId xmlns:a16="http://schemas.microsoft.com/office/drawing/2014/main" val="63458195"/>
                  </a:ext>
                </a:extLst>
              </a:tr>
              <a:tr h="182880">
                <a:tc>
                  <a:txBody>
                    <a:bodyPr/>
                    <a:lstStyle/>
                    <a:p>
                      <a:r>
                        <a:rPr lang="en-US" dirty="0">
                          <a:effectLst/>
                        </a:rPr>
                        <a:t>Nederland Community Library District*</a:t>
                      </a:r>
                    </a:p>
                  </a:txBody>
                  <a:tcPr marL="0" marR="0" marT="0" marB="0" anchor="ctr"/>
                </a:tc>
                <a:tc>
                  <a:txBody>
                    <a:bodyPr/>
                    <a:lstStyle/>
                    <a:p>
                      <a:r>
                        <a:rPr lang="en-US" dirty="0"/>
                        <a:t>Boulder</a:t>
                      </a:r>
                    </a:p>
                  </a:txBody>
                  <a:tcPr marL="0" marR="0" marT="0" marB="0" anchor="ctr"/>
                </a:tc>
                <a:tc>
                  <a:txBody>
                    <a:bodyPr/>
                    <a:lstStyle/>
                    <a:p>
                      <a:pPr algn="r"/>
                      <a:r>
                        <a:rPr lang="en-US" dirty="0"/>
                        <a:t>4.400</a:t>
                      </a:r>
                    </a:p>
                  </a:txBody>
                  <a:tcPr marL="0" marR="0" marT="0" marB="0" anchor="ctr"/>
                </a:tc>
                <a:extLst>
                  <a:ext uri="{0D108BD9-81ED-4DB2-BD59-A6C34878D82A}">
                    <a16:rowId xmlns:a16="http://schemas.microsoft.com/office/drawing/2014/main" val="2919042063"/>
                  </a:ext>
                </a:extLst>
              </a:tr>
              <a:tr h="182880">
                <a:tc>
                  <a:txBody>
                    <a:bodyPr/>
                    <a:lstStyle/>
                    <a:p>
                      <a:r>
                        <a:rPr lang="en-US" dirty="0">
                          <a:effectLst/>
                        </a:rPr>
                        <a:t>Pikes Peak Library District [Colorado Springs]</a:t>
                      </a:r>
                    </a:p>
                  </a:txBody>
                  <a:tcPr marL="0" marR="0" marT="0" marB="0" anchor="ctr"/>
                </a:tc>
                <a:tc>
                  <a:txBody>
                    <a:bodyPr/>
                    <a:lstStyle/>
                    <a:p>
                      <a:r>
                        <a:rPr lang="en-US" dirty="0"/>
                        <a:t>El Paso</a:t>
                      </a:r>
                    </a:p>
                  </a:txBody>
                  <a:tcPr marL="0" marR="0" marT="0" marB="0" anchor="ctr"/>
                </a:tc>
                <a:tc>
                  <a:txBody>
                    <a:bodyPr/>
                    <a:lstStyle/>
                    <a:p>
                      <a:pPr algn="r"/>
                      <a:r>
                        <a:rPr lang="en-US" dirty="0"/>
                        <a:t>3.934</a:t>
                      </a:r>
                    </a:p>
                  </a:txBody>
                  <a:tcPr marL="0" marR="0" marT="0" marB="0" anchor="ctr"/>
                </a:tc>
                <a:extLst>
                  <a:ext uri="{0D108BD9-81ED-4DB2-BD59-A6C34878D82A}">
                    <a16:rowId xmlns:a16="http://schemas.microsoft.com/office/drawing/2014/main" val="2385849294"/>
                  </a:ext>
                </a:extLst>
              </a:tr>
              <a:tr h="182880">
                <a:tc>
                  <a:txBody>
                    <a:bodyPr/>
                    <a:lstStyle/>
                    <a:p>
                      <a:r>
                        <a:rPr lang="en-US" dirty="0">
                          <a:effectLst/>
                        </a:rPr>
                        <a:t>Poudre River Library District [Fort Collins]</a:t>
                      </a:r>
                    </a:p>
                  </a:txBody>
                  <a:tcPr marL="0" marR="0" marT="0" marB="0" anchor="ctr"/>
                </a:tc>
                <a:tc>
                  <a:txBody>
                    <a:bodyPr/>
                    <a:lstStyle/>
                    <a:p>
                      <a:r>
                        <a:rPr lang="en-US" dirty="0"/>
                        <a:t>Larimer</a:t>
                      </a:r>
                    </a:p>
                  </a:txBody>
                  <a:tcPr marL="0" marR="0" marT="0" marB="0" anchor="ctr"/>
                </a:tc>
                <a:tc>
                  <a:txBody>
                    <a:bodyPr/>
                    <a:lstStyle/>
                    <a:p>
                      <a:pPr algn="r"/>
                      <a:r>
                        <a:rPr lang="en-US" dirty="0"/>
                        <a:t>3.000</a:t>
                      </a:r>
                    </a:p>
                  </a:txBody>
                  <a:tcPr marL="0" marR="0" marT="0" marB="0" anchor="ctr"/>
                </a:tc>
                <a:extLst>
                  <a:ext uri="{0D108BD9-81ED-4DB2-BD59-A6C34878D82A}">
                    <a16:rowId xmlns:a16="http://schemas.microsoft.com/office/drawing/2014/main" val="3238264614"/>
                  </a:ext>
                </a:extLst>
              </a:tr>
              <a:tr h="182880">
                <a:tc>
                  <a:txBody>
                    <a:bodyPr/>
                    <a:lstStyle/>
                    <a:p>
                      <a:r>
                        <a:rPr lang="en-US" dirty="0">
                          <a:effectLst/>
                        </a:rPr>
                        <a:t>Pueblo City-County Library District</a:t>
                      </a:r>
                    </a:p>
                  </a:txBody>
                  <a:tcPr marL="0" marR="0" marT="0" marB="0" anchor="ctr"/>
                </a:tc>
                <a:tc>
                  <a:txBody>
                    <a:bodyPr/>
                    <a:lstStyle/>
                    <a:p>
                      <a:r>
                        <a:rPr lang="en-US" dirty="0"/>
                        <a:t>Pueblo</a:t>
                      </a:r>
                    </a:p>
                  </a:txBody>
                  <a:tcPr marL="0" marR="0" marT="0" marB="0" anchor="ctr"/>
                </a:tc>
                <a:tc>
                  <a:txBody>
                    <a:bodyPr/>
                    <a:lstStyle/>
                    <a:p>
                      <a:pPr algn="r"/>
                      <a:r>
                        <a:rPr lang="en-US" dirty="0"/>
                        <a:t>5.889</a:t>
                      </a:r>
                    </a:p>
                  </a:txBody>
                  <a:tcPr marL="0" marR="0" marT="0" marB="0" anchor="ctr"/>
                </a:tc>
                <a:extLst>
                  <a:ext uri="{0D108BD9-81ED-4DB2-BD59-A6C34878D82A}">
                    <a16:rowId xmlns:a16="http://schemas.microsoft.com/office/drawing/2014/main" val="2228689213"/>
                  </a:ext>
                </a:extLst>
              </a:tr>
              <a:tr h="182880">
                <a:tc>
                  <a:txBody>
                    <a:bodyPr/>
                    <a:lstStyle/>
                    <a:p>
                      <a:r>
                        <a:rPr lang="en-US" dirty="0">
                          <a:effectLst/>
                        </a:rPr>
                        <a:t>Rangeview Library District [</a:t>
                      </a:r>
                      <a:r>
                        <a:rPr lang="en-US" dirty="0" err="1">
                          <a:effectLst/>
                        </a:rPr>
                        <a:t>Anythink</a:t>
                      </a:r>
                      <a:r>
                        <a:rPr lang="en-US" dirty="0">
                          <a:effectLst/>
                        </a:rPr>
                        <a:t> Libraries]</a:t>
                      </a:r>
                    </a:p>
                  </a:txBody>
                  <a:tcPr marL="0" marR="0" marT="0" marB="0" anchor="ctr"/>
                </a:tc>
                <a:tc>
                  <a:txBody>
                    <a:bodyPr/>
                    <a:lstStyle/>
                    <a:p>
                      <a:r>
                        <a:rPr lang="en-US" dirty="0"/>
                        <a:t>Adams</a:t>
                      </a:r>
                    </a:p>
                  </a:txBody>
                  <a:tcPr marL="0" marR="0" marT="0" marB="0" anchor="ctr"/>
                </a:tc>
                <a:tc>
                  <a:txBody>
                    <a:bodyPr/>
                    <a:lstStyle/>
                    <a:p>
                      <a:pPr algn="r"/>
                      <a:r>
                        <a:rPr lang="en-US" dirty="0"/>
                        <a:t>3.690</a:t>
                      </a:r>
                    </a:p>
                  </a:txBody>
                  <a:tcPr marL="0" marR="0" marT="0" marB="0" anchor="ctr"/>
                </a:tc>
                <a:extLst>
                  <a:ext uri="{0D108BD9-81ED-4DB2-BD59-A6C34878D82A}">
                    <a16:rowId xmlns:a16="http://schemas.microsoft.com/office/drawing/2014/main" val="3367263148"/>
                  </a:ext>
                </a:extLst>
              </a:tr>
              <a:tr h="182880">
                <a:tc>
                  <a:txBody>
                    <a:bodyPr/>
                    <a:lstStyle/>
                    <a:p>
                      <a:endParaRPr lang="en-US">
                        <a:effectLst/>
                      </a:endParaRPr>
                    </a:p>
                  </a:txBody>
                  <a:tcPr marL="0" marR="0" marT="0" marB="0" anchor="ctr"/>
                </a:tc>
                <a:tc>
                  <a:txBody>
                    <a:bodyPr/>
                    <a:lstStyle/>
                    <a:p>
                      <a:endParaRPr lang="en-US"/>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98220718"/>
                  </a:ext>
                </a:extLst>
              </a:tr>
              <a:tr h="182880">
                <a:tc gridSpan="3">
                  <a:txBody>
                    <a:bodyPr/>
                    <a:lstStyle/>
                    <a:p>
                      <a:r>
                        <a:rPr lang="en-US" dirty="0">
                          <a:effectLst/>
                        </a:rPr>
                        <a:t>* Nederland has an additional 2.015 Mill for a Bond issue bringing their actual mill rate to 6.415 </a:t>
                      </a: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4168938"/>
                  </a:ext>
                </a:extLst>
              </a:tr>
              <a:tr h="182880">
                <a:tc gridSpan="3">
                  <a:txBody>
                    <a:bodyPr/>
                    <a:lstStyle/>
                    <a:p>
                      <a:r>
                        <a:rPr lang="en-US" dirty="0">
                          <a:effectLst/>
                        </a:rPr>
                        <a:t>Source: "Certification of Levies and Revenues - As of January 1, 2017" in Colorado Division of Property Taxation: 2016 Annual Report (https://www.colorado.gov/pacific/dola/annual-reports) </a:t>
                      </a: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412684"/>
                  </a:ext>
                </a:extLst>
              </a:tr>
            </a:tbl>
          </a:graphicData>
        </a:graphic>
      </p:graphicFrame>
    </p:spTree>
    <p:extLst>
      <p:ext uri="{BB962C8B-B14F-4D97-AF65-F5344CB8AC3E}">
        <p14:creationId xmlns:p14="http://schemas.microsoft.com/office/powerpoint/2010/main" val="2234914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07C9-FE42-4033-B908-BBB4DBC65E5D}"/>
              </a:ext>
            </a:extLst>
          </p:cNvPr>
          <p:cNvSpPr>
            <a:spLocks noGrp="1"/>
          </p:cNvSpPr>
          <p:nvPr>
            <p:ph type="title"/>
          </p:nvPr>
        </p:nvSpPr>
        <p:spPr/>
        <p:txBody>
          <a:bodyPr/>
          <a:lstStyle/>
          <a:p>
            <a:pPr algn="ctr"/>
            <a:r>
              <a:rPr lang="en-US" b="1" dirty="0">
                <a:solidFill>
                  <a:srgbClr val="3A768F"/>
                </a:solidFill>
              </a:rPr>
              <a:t>Average Mill Rates in Boulder and Unincorporated Areas	</a:t>
            </a:r>
          </a:p>
        </p:txBody>
      </p:sp>
      <p:sp>
        <p:nvSpPr>
          <p:cNvPr id="3" name="Content Placeholder 2">
            <a:extLst>
              <a:ext uri="{FF2B5EF4-FFF2-40B4-BE49-F238E27FC236}">
                <a16:creationId xmlns:a16="http://schemas.microsoft.com/office/drawing/2014/main" id="{0163CDFC-BEFB-4FDD-B32F-729E27F45072}"/>
              </a:ext>
            </a:extLst>
          </p:cNvPr>
          <p:cNvSpPr>
            <a:spLocks noGrp="1"/>
          </p:cNvSpPr>
          <p:nvPr>
            <p:ph idx="1"/>
          </p:nvPr>
        </p:nvSpPr>
        <p:spPr>
          <a:xfrm>
            <a:off x="838200" y="1517512"/>
            <a:ext cx="10515600" cy="4351338"/>
          </a:xfrm>
        </p:spPr>
        <p:txBody>
          <a:bodyPr>
            <a:normAutofit/>
          </a:bodyPr>
          <a:lstStyle/>
          <a:p>
            <a:pPr marL="0" indent="0">
              <a:buNone/>
            </a:pPr>
            <a:endParaRPr lang="en-US" dirty="0"/>
          </a:p>
          <a:p>
            <a:pPr marL="0" indent="0">
              <a:buNone/>
            </a:pPr>
            <a:r>
              <a:rPr lang="en-US" dirty="0"/>
              <a:t>According to statute, library districts are funded by voter-approved property tax revenues.</a:t>
            </a:r>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D3CA8A88-24C6-4C55-BA9E-2593641D6280}"/>
              </a:ext>
            </a:extLst>
          </p:cNvPr>
          <p:cNvGraphicFramePr>
            <a:graphicFrameLocks noGrp="1"/>
          </p:cNvGraphicFramePr>
          <p:nvPr>
            <p:extLst>
              <p:ext uri="{D42A27DB-BD31-4B8C-83A1-F6EECF244321}">
                <p14:modId xmlns:p14="http://schemas.microsoft.com/office/powerpoint/2010/main" val="2569552565"/>
              </p:ext>
            </p:extLst>
          </p:nvPr>
        </p:nvGraphicFramePr>
        <p:xfrm>
          <a:off x="1062427" y="2878149"/>
          <a:ext cx="9939130" cy="1630063"/>
        </p:xfrm>
        <a:graphic>
          <a:graphicData uri="http://schemas.openxmlformats.org/drawingml/2006/table">
            <a:tbl>
              <a:tblPr firstRow="1" bandRow="1">
                <a:tableStyleId>{5C22544A-7EE6-4342-B048-85BDC9FD1C3A}</a:tableStyleId>
              </a:tblPr>
              <a:tblGrid>
                <a:gridCol w="6609521">
                  <a:extLst>
                    <a:ext uri="{9D8B030D-6E8A-4147-A177-3AD203B41FA5}">
                      <a16:colId xmlns:a16="http://schemas.microsoft.com/office/drawing/2014/main" val="2624802269"/>
                    </a:ext>
                  </a:extLst>
                </a:gridCol>
                <a:gridCol w="3329609">
                  <a:extLst>
                    <a:ext uri="{9D8B030D-6E8A-4147-A177-3AD203B41FA5}">
                      <a16:colId xmlns:a16="http://schemas.microsoft.com/office/drawing/2014/main" val="3830878494"/>
                    </a:ext>
                  </a:extLst>
                </a:gridCol>
              </a:tblGrid>
              <a:tr h="352048">
                <a:tc>
                  <a:txBody>
                    <a:bodyPr/>
                    <a:lstStyle/>
                    <a:p>
                      <a:r>
                        <a:rPr lang="en-US" dirty="0"/>
                        <a:t>AREA</a:t>
                      </a:r>
                    </a:p>
                  </a:txBody>
                  <a:tcPr/>
                </a:tc>
                <a:tc>
                  <a:txBody>
                    <a:bodyPr/>
                    <a:lstStyle/>
                    <a:p>
                      <a:r>
                        <a:rPr lang="en-US" dirty="0"/>
                        <a:t>CURRENT AVERAGE MILL RATE</a:t>
                      </a:r>
                    </a:p>
                  </a:txBody>
                  <a:tcPr/>
                </a:tc>
                <a:extLst>
                  <a:ext uri="{0D108BD9-81ED-4DB2-BD59-A6C34878D82A}">
                    <a16:rowId xmlns:a16="http://schemas.microsoft.com/office/drawing/2014/main" val="2532084343"/>
                  </a:ext>
                </a:extLst>
              </a:tr>
              <a:tr h="360211">
                <a:tc>
                  <a:txBody>
                    <a:bodyPr/>
                    <a:lstStyle/>
                    <a:p>
                      <a:r>
                        <a:rPr lang="en-US" sz="2000" b="0" dirty="0"/>
                        <a:t>City of Boulder property owners</a:t>
                      </a:r>
                    </a:p>
                  </a:txBody>
                  <a:tcPr/>
                </a:tc>
                <a:tc>
                  <a:txBody>
                    <a:bodyPr/>
                    <a:lstStyle/>
                    <a:p>
                      <a:r>
                        <a:rPr lang="en-US" sz="2000" b="0" dirty="0"/>
                        <a:t>88 mills</a:t>
                      </a:r>
                    </a:p>
                  </a:txBody>
                  <a:tcPr/>
                </a:tc>
                <a:extLst>
                  <a:ext uri="{0D108BD9-81ED-4DB2-BD59-A6C34878D82A}">
                    <a16:rowId xmlns:a16="http://schemas.microsoft.com/office/drawing/2014/main" val="3848518091"/>
                  </a:ext>
                </a:extLst>
              </a:tr>
              <a:tr h="868063">
                <a:tc>
                  <a:txBody>
                    <a:bodyPr/>
                    <a:lstStyle/>
                    <a:p>
                      <a:r>
                        <a:rPr lang="en-US" sz="2000" b="0" dirty="0"/>
                        <a:t>Unincorporated Boulder County residential property owners in Gunbarrel &amp; Niwot</a:t>
                      </a:r>
                    </a:p>
                  </a:txBody>
                  <a:tcPr/>
                </a:tc>
                <a:tc>
                  <a:txBody>
                    <a:bodyPr/>
                    <a:lstStyle/>
                    <a:p>
                      <a:r>
                        <a:rPr lang="en-US" sz="2000" b="0" dirty="0"/>
                        <a:t>91 mills</a:t>
                      </a:r>
                    </a:p>
                  </a:txBody>
                  <a:tcPr/>
                </a:tc>
                <a:extLst>
                  <a:ext uri="{0D108BD9-81ED-4DB2-BD59-A6C34878D82A}">
                    <a16:rowId xmlns:a16="http://schemas.microsoft.com/office/drawing/2014/main" val="2365995881"/>
                  </a:ext>
                </a:extLst>
              </a:tr>
            </a:tbl>
          </a:graphicData>
        </a:graphic>
      </p:graphicFrame>
    </p:spTree>
    <p:extLst>
      <p:ext uri="{BB962C8B-B14F-4D97-AF65-F5344CB8AC3E}">
        <p14:creationId xmlns:p14="http://schemas.microsoft.com/office/powerpoint/2010/main" val="217610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AF49-2024-427C-94B8-D5F64C1988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3A41E8-1799-494B-974F-95475805009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3612313-11F9-49CA-9AE7-836580B0FD78}"/>
              </a:ext>
            </a:extLst>
          </p:cNvPr>
          <p:cNvPicPr>
            <a:picLocks noChangeAspect="1"/>
          </p:cNvPicPr>
          <p:nvPr/>
        </p:nvPicPr>
        <p:blipFill>
          <a:blip r:embed="rId2"/>
          <a:stretch>
            <a:fillRect/>
          </a:stretch>
        </p:blipFill>
        <p:spPr>
          <a:xfrm>
            <a:off x="744915" y="0"/>
            <a:ext cx="10702170" cy="6858000"/>
          </a:xfrm>
          <a:prstGeom prst="rect">
            <a:avLst/>
          </a:prstGeom>
        </p:spPr>
      </p:pic>
    </p:spTree>
    <p:extLst>
      <p:ext uri="{BB962C8B-B14F-4D97-AF65-F5344CB8AC3E}">
        <p14:creationId xmlns:p14="http://schemas.microsoft.com/office/powerpoint/2010/main" val="65023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238E-8E8D-40EB-9638-7DB0991783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01777A-8C07-484E-86AD-F41A0E7BAC3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3E07C8-5892-442A-AF05-D71F7F08FACC}"/>
              </a:ext>
            </a:extLst>
          </p:cNvPr>
          <p:cNvPicPr>
            <a:picLocks noChangeAspect="1"/>
          </p:cNvPicPr>
          <p:nvPr/>
        </p:nvPicPr>
        <p:blipFill>
          <a:blip r:embed="rId2"/>
          <a:stretch>
            <a:fillRect/>
          </a:stretch>
        </p:blipFill>
        <p:spPr>
          <a:xfrm rot="21013129">
            <a:off x="3935559" y="973331"/>
            <a:ext cx="7576082" cy="4860760"/>
          </a:xfrm>
          <a:prstGeom prst="rect">
            <a:avLst/>
          </a:prstGeom>
        </p:spPr>
      </p:pic>
      <p:pic>
        <p:nvPicPr>
          <p:cNvPr id="7" name="Picture 6">
            <a:extLst>
              <a:ext uri="{FF2B5EF4-FFF2-40B4-BE49-F238E27FC236}">
                <a16:creationId xmlns:a16="http://schemas.microsoft.com/office/drawing/2014/main" id="{027888DC-DA53-4040-88AA-E55285237A08}"/>
              </a:ext>
            </a:extLst>
          </p:cNvPr>
          <p:cNvPicPr>
            <a:picLocks noChangeAspect="1"/>
          </p:cNvPicPr>
          <p:nvPr/>
        </p:nvPicPr>
        <p:blipFill>
          <a:blip r:embed="rId3"/>
          <a:stretch>
            <a:fillRect/>
          </a:stretch>
        </p:blipFill>
        <p:spPr>
          <a:xfrm>
            <a:off x="423203" y="3461182"/>
            <a:ext cx="3857433" cy="3399484"/>
          </a:xfrm>
          <a:prstGeom prst="rect">
            <a:avLst/>
          </a:prstGeom>
          <a:ln>
            <a:solidFill>
              <a:schemeClr val="tx1"/>
            </a:solidFill>
          </a:ln>
        </p:spPr>
      </p:pic>
    </p:spTree>
    <p:extLst>
      <p:ext uri="{BB962C8B-B14F-4D97-AF65-F5344CB8AC3E}">
        <p14:creationId xmlns:p14="http://schemas.microsoft.com/office/powerpoint/2010/main" val="330452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09CF-9B31-4C8D-B91F-35A8FD8AD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6C7F5-D1EB-4A59-BCA5-19218FFE1CB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5BE8FB4-A15C-4C95-9274-60BC714C224D}"/>
              </a:ext>
            </a:extLst>
          </p:cNvPr>
          <p:cNvPicPr>
            <a:picLocks noChangeAspect="1"/>
          </p:cNvPicPr>
          <p:nvPr/>
        </p:nvPicPr>
        <p:blipFill>
          <a:blip r:embed="rId2"/>
          <a:stretch>
            <a:fillRect/>
          </a:stretch>
        </p:blipFill>
        <p:spPr>
          <a:xfrm>
            <a:off x="756885" y="0"/>
            <a:ext cx="10678229" cy="6858000"/>
          </a:xfrm>
          <a:prstGeom prst="rect">
            <a:avLst/>
          </a:prstGeom>
        </p:spPr>
      </p:pic>
    </p:spTree>
    <p:extLst>
      <p:ext uri="{BB962C8B-B14F-4D97-AF65-F5344CB8AC3E}">
        <p14:creationId xmlns:p14="http://schemas.microsoft.com/office/powerpoint/2010/main" val="379316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09CF-9B31-4C8D-B91F-35A8FD8AD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6C7F5-D1EB-4A59-BCA5-19218FFE1CB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7D21ADB-F727-4022-A5ED-F4E9E4729154}"/>
              </a:ext>
            </a:extLst>
          </p:cNvPr>
          <p:cNvPicPr>
            <a:picLocks noChangeAspect="1"/>
          </p:cNvPicPr>
          <p:nvPr/>
        </p:nvPicPr>
        <p:blipFill>
          <a:blip r:embed="rId2"/>
          <a:stretch>
            <a:fillRect/>
          </a:stretch>
        </p:blipFill>
        <p:spPr>
          <a:xfrm>
            <a:off x="1506070" y="183776"/>
            <a:ext cx="9179859" cy="6490447"/>
          </a:xfrm>
          <a:prstGeom prst="rect">
            <a:avLst/>
          </a:prstGeom>
        </p:spPr>
      </p:pic>
    </p:spTree>
    <p:extLst>
      <p:ext uri="{BB962C8B-B14F-4D97-AF65-F5344CB8AC3E}">
        <p14:creationId xmlns:p14="http://schemas.microsoft.com/office/powerpoint/2010/main" val="408721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1B96-A7E1-41FE-AFCE-237BF43F742D}"/>
              </a:ext>
            </a:extLst>
          </p:cNvPr>
          <p:cNvSpPr>
            <a:spLocks noGrp="1"/>
          </p:cNvSpPr>
          <p:nvPr>
            <p:ph type="title"/>
          </p:nvPr>
        </p:nvSpPr>
        <p:spPr/>
        <p:txBody>
          <a:bodyPr/>
          <a:lstStyle/>
          <a:p>
            <a:r>
              <a:rPr lang="en-US" b="1" dirty="0">
                <a:cs typeface="Calibri Light"/>
              </a:rPr>
              <a:t>What do Library Districts do?</a:t>
            </a:r>
          </a:p>
        </p:txBody>
      </p:sp>
      <p:sp>
        <p:nvSpPr>
          <p:cNvPr id="3" name="Content Placeholder 2">
            <a:extLst>
              <a:ext uri="{FF2B5EF4-FFF2-40B4-BE49-F238E27FC236}">
                <a16:creationId xmlns:a16="http://schemas.microsoft.com/office/drawing/2014/main" id="{EA037C7A-0ED6-4F50-9C1C-794D8DFAB10E}"/>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FF0000"/>
                </a:solidFill>
                <a:cs typeface="Calibri" panose="020F0502020204030204"/>
              </a:rPr>
              <a:t>Provides Library Services within its Boundaries!</a:t>
            </a:r>
            <a:endParaRPr lang="en-US" b="1" dirty="0">
              <a:cs typeface="Calibri" panose="020F0502020204030204"/>
            </a:endParaRPr>
          </a:p>
          <a:p>
            <a:r>
              <a:rPr lang="en-US" dirty="0">
                <a:cs typeface="Calibri"/>
              </a:rPr>
              <a:t>Board of trustees</a:t>
            </a:r>
          </a:p>
          <a:p>
            <a:r>
              <a:rPr lang="en-US" dirty="0">
                <a:cs typeface="Calibri"/>
              </a:rPr>
              <a:t>Taxation</a:t>
            </a:r>
          </a:p>
          <a:p>
            <a:r>
              <a:rPr lang="en-US" dirty="0">
                <a:cs typeface="Calibri"/>
              </a:rPr>
              <a:t>Budget</a:t>
            </a:r>
          </a:p>
          <a:p>
            <a:r>
              <a:rPr lang="en-US" dirty="0">
                <a:cs typeface="Calibri"/>
              </a:rPr>
              <a:t>Policies and Strategic Direction</a:t>
            </a:r>
          </a:p>
          <a:p>
            <a:r>
              <a:rPr lang="en-US" dirty="0">
                <a:cs typeface="Calibri"/>
              </a:rPr>
              <a:t>Management</a:t>
            </a:r>
          </a:p>
          <a:p>
            <a:pPr lvl="1"/>
            <a:r>
              <a:rPr lang="en-US" dirty="0">
                <a:cs typeface="Calibri"/>
              </a:rPr>
              <a:t>Hires, supervises and evaluates the Library Director</a:t>
            </a:r>
          </a:p>
          <a:p>
            <a:pPr lvl="1"/>
            <a:r>
              <a:rPr lang="en-US" dirty="0">
                <a:cs typeface="Calibri"/>
              </a:rPr>
              <a:t>Sets broad program and policy direction</a:t>
            </a:r>
          </a:p>
          <a:p>
            <a:pPr lvl="1"/>
            <a:r>
              <a:rPr lang="en-US" dirty="0">
                <a:cs typeface="Calibri"/>
              </a:rPr>
              <a:t>Commuicates with the with the community</a:t>
            </a:r>
            <a:endParaRPr lang="en-US" dirty="0"/>
          </a:p>
        </p:txBody>
      </p:sp>
    </p:spTree>
    <p:extLst>
      <p:ext uri="{BB962C8B-B14F-4D97-AF65-F5344CB8AC3E}">
        <p14:creationId xmlns:p14="http://schemas.microsoft.com/office/powerpoint/2010/main" val="2733031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09CF-9B31-4C8D-B91F-35A8FD8AD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6C7F5-D1EB-4A59-BCA5-19218FFE1CB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E3AC742-1780-4A7A-BD29-315DA6D90375}"/>
              </a:ext>
            </a:extLst>
          </p:cNvPr>
          <p:cNvPicPr>
            <a:picLocks noChangeAspect="1"/>
          </p:cNvPicPr>
          <p:nvPr/>
        </p:nvPicPr>
        <p:blipFill>
          <a:blip r:embed="rId2"/>
          <a:stretch>
            <a:fillRect/>
          </a:stretch>
        </p:blipFill>
        <p:spPr>
          <a:xfrm>
            <a:off x="838200" y="210864"/>
            <a:ext cx="10515600" cy="6436272"/>
          </a:xfrm>
          <a:prstGeom prst="rect">
            <a:avLst/>
          </a:prstGeom>
        </p:spPr>
      </p:pic>
    </p:spTree>
    <p:extLst>
      <p:ext uri="{BB962C8B-B14F-4D97-AF65-F5344CB8AC3E}">
        <p14:creationId xmlns:p14="http://schemas.microsoft.com/office/powerpoint/2010/main" val="3683679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09CF-9B31-4C8D-B91F-35A8FD8AD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6C7F5-D1EB-4A59-BCA5-19218FFE1CB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07D3E8B-D4F8-4951-8C7B-241B0E31611A}"/>
              </a:ext>
            </a:extLst>
          </p:cNvPr>
          <p:cNvPicPr>
            <a:picLocks noChangeAspect="1"/>
          </p:cNvPicPr>
          <p:nvPr/>
        </p:nvPicPr>
        <p:blipFill>
          <a:blip r:embed="rId2"/>
          <a:stretch>
            <a:fillRect/>
          </a:stretch>
        </p:blipFill>
        <p:spPr>
          <a:xfrm>
            <a:off x="0" y="274948"/>
            <a:ext cx="12192000" cy="6308103"/>
          </a:xfrm>
          <a:prstGeom prst="rect">
            <a:avLst/>
          </a:prstGeom>
        </p:spPr>
      </p:pic>
    </p:spTree>
    <p:extLst>
      <p:ext uri="{BB962C8B-B14F-4D97-AF65-F5344CB8AC3E}">
        <p14:creationId xmlns:p14="http://schemas.microsoft.com/office/powerpoint/2010/main" val="704191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0C8E-2164-4419-80A3-5395668DD4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D6DC1F-35FF-44FF-96D0-F1C60274AB8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F296E7-5A25-4D8A-9FDF-5CC279AFCD38}"/>
              </a:ext>
            </a:extLst>
          </p:cNvPr>
          <p:cNvPicPr>
            <a:picLocks noChangeAspect="1"/>
          </p:cNvPicPr>
          <p:nvPr/>
        </p:nvPicPr>
        <p:blipFill>
          <a:blip r:embed="rId2"/>
          <a:stretch>
            <a:fillRect/>
          </a:stretch>
        </p:blipFill>
        <p:spPr>
          <a:xfrm>
            <a:off x="838200" y="0"/>
            <a:ext cx="10625713" cy="6858000"/>
          </a:xfrm>
          <a:prstGeom prst="rect">
            <a:avLst/>
          </a:prstGeom>
        </p:spPr>
      </p:pic>
    </p:spTree>
    <p:extLst>
      <p:ext uri="{BB962C8B-B14F-4D97-AF65-F5344CB8AC3E}">
        <p14:creationId xmlns:p14="http://schemas.microsoft.com/office/powerpoint/2010/main" val="3888304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0C8E-2164-4419-80A3-5395668DD4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D6DC1F-35FF-44FF-96D0-F1C60274AB8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F296E7-5A25-4D8A-9FDF-5CC279AFCD38}"/>
              </a:ext>
            </a:extLst>
          </p:cNvPr>
          <p:cNvPicPr>
            <a:picLocks noChangeAspect="1"/>
          </p:cNvPicPr>
          <p:nvPr/>
        </p:nvPicPr>
        <p:blipFill>
          <a:blip r:embed="rId2"/>
          <a:stretch>
            <a:fillRect/>
          </a:stretch>
        </p:blipFill>
        <p:spPr>
          <a:xfrm>
            <a:off x="838200" y="0"/>
            <a:ext cx="10625713" cy="6858000"/>
          </a:xfrm>
          <a:prstGeom prst="rect">
            <a:avLst/>
          </a:prstGeom>
        </p:spPr>
      </p:pic>
      <p:pic>
        <p:nvPicPr>
          <p:cNvPr id="6" name="Picture 5">
            <a:extLst>
              <a:ext uri="{FF2B5EF4-FFF2-40B4-BE49-F238E27FC236}">
                <a16:creationId xmlns:a16="http://schemas.microsoft.com/office/drawing/2014/main" id="{500F399F-315B-448F-85E6-7F2F42105BA1}"/>
              </a:ext>
            </a:extLst>
          </p:cNvPr>
          <p:cNvPicPr>
            <a:picLocks noChangeAspect="1"/>
          </p:cNvPicPr>
          <p:nvPr/>
        </p:nvPicPr>
        <p:blipFill>
          <a:blip r:embed="rId3">
            <a:alphaModFix/>
          </a:blip>
          <a:stretch>
            <a:fillRect/>
          </a:stretch>
        </p:blipFill>
        <p:spPr>
          <a:xfrm>
            <a:off x="838200" y="54408"/>
            <a:ext cx="10608885" cy="6760145"/>
          </a:xfrm>
          <a:prstGeom prst="rect">
            <a:avLst/>
          </a:prstGeom>
        </p:spPr>
      </p:pic>
    </p:spTree>
    <p:extLst>
      <p:ext uri="{BB962C8B-B14F-4D97-AF65-F5344CB8AC3E}">
        <p14:creationId xmlns:p14="http://schemas.microsoft.com/office/powerpoint/2010/main" val="353234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56BDF518-0D12-4602-885A-E01F1BBF1330}"/>
              </a:ext>
            </a:extLst>
          </p:cNvPr>
          <p:cNvCxnSpPr/>
          <p:nvPr/>
        </p:nvCxnSpPr>
        <p:spPr>
          <a:xfrm>
            <a:off x="3236976" y="1784693"/>
            <a:ext cx="0" cy="29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EB379D09-65A7-4CD1-B4F3-D5C48E724578}"/>
              </a:ext>
            </a:extLst>
          </p:cNvPr>
          <p:cNvSpPr/>
          <p:nvPr/>
        </p:nvSpPr>
        <p:spPr>
          <a:xfrm>
            <a:off x="449262" y="186224"/>
            <a:ext cx="11293476" cy="10279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D0C6241-A0A9-4764-8466-D3C6D61E493A}"/>
              </a:ext>
            </a:extLst>
          </p:cNvPr>
          <p:cNvSpPr txBox="1"/>
          <p:nvPr/>
        </p:nvSpPr>
        <p:spPr>
          <a:xfrm>
            <a:off x="791549" y="367338"/>
            <a:ext cx="9601521"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A768F"/>
                </a:solidFill>
                <a:effectLst/>
                <a:uLnTx/>
                <a:uFillTx/>
                <a:ea typeface="+mn-ea"/>
                <a:cs typeface="Arial" panose="020B0604020202020204" pitchFamily="34" charset="0"/>
              </a:rPr>
              <a:t>Establishing a Library District</a:t>
            </a:r>
          </a:p>
        </p:txBody>
      </p:sp>
      <p:sp>
        <p:nvSpPr>
          <p:cNvPr id="2" name="Slide Number Placeholder 1">
            <a:extLst>
              <a:ext uri="{FF2B5EF4-FFF2-40B4-BE49-F238E27FC236}">
                <a16:creationId xmlns:a16="http://schemas.microsoft.com/office/drawing/2014/main" id="{0368A60D-9E42-42A8-B251-108DC6640F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06DCF-452F-4E31-8066-9EA60BA883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D4221D4-3CE1-4D11-BDFB-832459DD432E}"/>
              </a:ext>
            </a:extLst>
          </p:cNvPr>
          <p:cNvSpPr/>
          <p:nvPr/>
        </p:nvSpPr>
        <p:spPr>
          <a:xfrm>
            <a:off x="4590288" y="5714999"/>
            <a:ext cx="2476435" cy="791511"/>
          </a:xfrm>
          <a:prstGeom prst="ellipse">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TABOR 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To Establish Mill Levy</a:t>
            </a:r>
          </a:p>
        </p:txBody>
      </p:sp>
      <p:sp>
        <p:nvSpPr>
          <p:cNvPr id="26" name="Rectangle 25">
            <a:extLst>
              <a:ext uri="{FF2B5EF4-FFF2-40B4-BE49-F238E27FC236}">
                <a16:creationId xmlns:a16="http://schemas.microsoft.com/office/drawing/2014/main" id="{B66176D0-0FE6-4F32-B041-870693F34170}"/>
              </a:ext>
            </a:extLst>
          </p:cNvPr>
          <p:cNvSpPr/>
          <p:nvPr/>
        </p:nvSpPr>
        <p:spPr>
          <a:xfrm>
            <a:off x="2303077" y="1228496"/>
            <a:ext cx="1893078" cy="584775"/>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Ordinance/ Resolution</a:t>
            </a:r>
          </a:p>
        </p:txBody>
      </p:sp>
      <p:sp>
        <p:nvSpPr>
          <p:cNvPr id="27" name="Rectangle 26">
            <a:extLst>
              <a:ext uri="{FF2B5EF4-FFF2-40B4-BE49-F238E27FC236}">
                <a16:creationId xmlns:a16="http://schemas.microsoft.com/office/drawing/2014/main" id="{A138D35E-710D-4FD9-B10B-A9FF686787E8}"/>
              </a:ext>
            </a:extLst>
          </p:cNvPr>
          <p:cNvSpPr/>
          <p:nvPr/>
        </p:nvSpPr>
        <p:spPr>
          <a:xfrm>
            <a:off x="7093614" y="1228496"/>
            <a:ext cx="1863541" cy="584775"/>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Petition</a:t>
            </a:r>
          </a:p>
        </p:txBody>
      </p:sp>
      <p:sp>
        <p:nvSpPr>
          <p:cNvPr id="28" name="Rectangle 27">
            <a:extLst>
              <a:ext uri="{FF2B5EF4-FFF2-40B4-BE49-F238E27FC236}">
                <a16:creationId xmlns:a16="http://schemas.microsoft.com/office/drawing/2014/main" id="{07AF7594-766F-43B3-BDD5-0E2566DE2038}"/>
              </a:ext>
            </a:extLst>
          </p:cNvPr>
          <p:cNvSpPr/>
          <p:nvPr/>
        </p:nvSpPr>
        <p:spPr>
          <a:xfrm>
            <a:off x="7093612" y="2177326"/>
            <a:ext cx="1863541" cy="688945"/>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100 Signatures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Boundaries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Proposed Mill Levy</a:t>
            </a:r>
          </a:p>
        </p:txBody>
      </p:sp>
      <p:sp>
        <p:nvSpPr>
          <p:cNvPr id="29" name="Rectangle 28">
            <a:extLst>
              <a:ext uri="{FF2B5EF4-FFF2-40B4-BE49-F238E27FC236}">
                <a16:creationId xmlns:a16="http://schemas.microsoft.com/office/drawing/2014/main" id="{9EE1AE9F-BAD1-4FBD-BB8E-16779A01B14E}"/>
              </a:ext>
            </a:extLst>
          </p:cNvPr>
          <p:cNvSpPr/>
          <p:nvPr/>
        </p:nvSpPr>
        <p:spPr>
          <a:xfrm>
            <a:off x="2303077" y="2109119"/>
            <a:ext cx="1863540" cy="688945"/>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Boundaries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Proposed Mill Levy</a:t>
            </a:r>
          </a:p>
        </p:txBody>
      </p:sp>
      <p:sp>
        <p:nvSpPr>
          <p:cNvPr id="30" name="Rectangle 29">
            <a:extLst>
              <a:ext uri="{FF2B5EF4-FFF2-40B4-BE49-F238E27FC236}">
                <a16:creationId xmlns:a16="http://schemas.microsoft.com/office/drawing/2014/main" id="{863233A4-C3BA-4B85-9050-5FE5E77FA120}"/>
              </a:ext>
            </a:extLst>
          </p:cNvPr>
          <p:cNvSpPr/>
          <p:nvPr/>
        </p:nvSpPr>
        <p:spPr>
          <a:xfrm>
            <a:off x="7093613" y="3242017"/>
            <a:ext cx="1863541" cy="688945"/>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C00000"/>
                </a:solidFill>
                <a:effectLst/>
                <a:uLnTx/>
                <a:uFillTx/>
                <a:latin typeface="Arial "/>
                <a:ea typeface="+mn-ea"/>
                <a:cs typeface="+mn-cs"/>
              </a:rPr>
              <a:t>District Established </a:t>
            </a:r>
            <a:r>
              <a:rPr kumimoji="0" lang="en-US" sz="1400" b="0" i="0" u="none" strike="noStrike" kern="0" cap="none" spc="0" normalizeH="0" baseline="0" noProof="0">
                <a:ln>
                  <a:noFill/>
                </a:ln>
                <a:solidFill>
                  <a:prstClr val="white"/>
                </a:solidFill>
                <a:effectLst/>
                <a:uLnTx/>
                <a:uFillTx/>
                <a:latin typeface="Arial "/>
                <a:ea typeface="+mn-ea"/>
                <a:cs typeface="+mn-cs"/>
              </a:rPr>
              <a:t>or referred to voters </a:t>
            </a:r>
          </a:p>
        </p:txBody>
      </p:sp>
      <p:sp>
        <p:nvSpPr>
          <p:cNvPr id="31" name="Rectangle 30">
            <a:extLst>
              <a:ext uri="{FF2B5EF4-FFF2-40B4-BE49-F238E27FC236}">
                <a16:creationId xmlns:a16="http://schemas.microsoft.com/office/drawing/2014/main" id="{58A99CBE-EBA8-477F-AC08-46BDFF578AD7}"/>
              </a:ext>
            </a:extLst>
          </p:cNvPr>
          <p:cNvSpPr/>
          <p:nvPr/>
        </p:nvSpPr>
        <p:spPr>
          <a:xfrm>
            <a:off x="2880795" y="3164450"/>
            <a:ext cx="1893078" cy="752419"/>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Appoint a Board of Trustees (5-7)</a:t>
            </a:r>
          </a:p>
        </p:txBody>
      </p:sp>
      <p:sp>
        <p:nvSpPr>
          <p:cNvPr id="32" name="Rectangle 31">
            <a:extLst>
              <a:ext uri="{FF2B5EF4-FFF2-40B4-BE49-F238E27FC236}">
                <a16:creationId xmlns:a16="http://schemas.microsoft.com/office/drawing/2014/main" id="{F4C84261-67D3-4111-8096-19B3542623DA}"/>
              </a:ext>
            </a:extLst>
          </p:cNvPr>
          <p:cNvSpPr/>
          <p:nvPr/>
        </p:nvSpPr>
        <p:spPr>
          <a:xfrm>
            <a:off x="7093613" y="4336201"/>
            <a:ext cx="1863541" cy="834599"/>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Formation Election</a:t>
            </a:r>
          </a:p>
        </p:txBody>
      </p:sp>
      <p:sp>
        <p:nvSpPr>
          <p:cNvPr id="33" name="Rectangle 32">
            <a:extLst>
              <a:ext uri="{FF2B5EF4-FFF2-40B4-BE49-F238E27FC236}">
                <a16:creationId xmlns:a16="http://schemas.microsoft.com/office/drawing/2014/main" id="{A1B4EB54-CDF7-444E-8AE7-AB3B3C1F6735}"/>
              </a:ext>
            </a:extLst>
          </p:cNvPr>
          <p:cNvSpPr/>
          <p:nvPr/>
        </p:nvSpPr>
        <p:spPr>
          <a:xfrm>
            <a:off x="2880795" y="4306825"/>
            <a:ext cx="1863540" cy="893353"/>
          </a:xfrm>
          <a:prstGeom prst="rect">
            <a:avLst/>
          </a:prstGeom>
          <a:solidFill>
            <a:srgbClr val="68A1B8"/>
          </a:solidFill>
          <a:ln w="12700" cap="flat" cmpd="sng" algn="ctr">
            <a:solidFill>
              <a:srgbClr val="DDDD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
                <a:ea typeface="+mn-ea"/>
                <a:cs typeface="+mn-cs"/>
              </a:rPr>
              <a:t>IGA within 90 days for Board Appointments </a:t>
            </a:r>
          </a:p>
        </p:txBody>
      </p:sp>
      <p:cxnSp>
        <p:nvCxnSpPr>
          <p:cNvPr id="35" name="Straight Arrow Connector 34">
            <a:extLst>
              <a:ext uri="{FF2B5EF4-FFF2-40B4-BE49-F238E27FC236}">
                <a16:creationId xmlns:a16="http://schemas.microsoft.com/office/drawing/2014/main" id="{80AAEB1D-3EAE-4103-9A30-F08FCCAFC39A}"/>
              </a:ext>
            </a:extLst>
          </p:cNvPr>
          <p:cNvCxnSpPr>
            <a:cxnSpLocks/>
            <a:stCxn id="29" idx="2"/>
          </p:cNvCxnSpPr>
          <p:nvPr/>
        </p:nvCxnSpPr>
        <p:spPr>
          <a:xfrm>
            <a:off x="3234847" y="2798064"/>
            <a:ext cx="454152" cy="320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6C459BC-3746-4A58-A1E3-026F52B179A8}"/>
              </a:ext>
            </a:extLst>
          </p:cNvPr>
          <p:cNvCxnSpPr/>
          <p:nvPr/>
        </p:nvCxnSpPr>
        <p:spPr>
          <a:xfrm>
            <a:off x="3791990" y="3916869"/>
            <a:ext cx="0" cy="29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81BF34D-2059-4F24-A608-A856BF9D5C77}"/>
              </a:ext>
            </a:extLst>
          </p:cNvPr>
          <p:cNvCxnSpPr>
            <a:cxnSpLocks/>
            <a:stCxn id="33" idx="2"/>
          </p:cNvCxnSpPr>
          <p:nvPr/>
        </p:nvCxnSpPr>
        <p:spPr>
          <a:xfrm>
            <a:off x="3812565" y="5200178"/>
            <a:ext cx="1228152" cy="550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04E0B617-93CD-401F-AE5A-CB710AFEED43}"/>
              </a:ext>
            </a:extLst>
          </p:cNvPr>
          <p:cNvCxnSpPr/>
          <p:nvPr/>
        </p:nvCxnSpPr>
        <p:spPr>
          <a:xfrm>
            <a:off x="8025382" y="1820891"/>
            <a:ext cx="0" cy="29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BF533E84-7553-4918-87C9-CDE2E769C495}"/>
              </a:ext>
            </a:extLst>
          </p:cNvPr>
          <p:cNvCxnSpPr/>
          <p:nvPr/>
        </p:nvCxnSpPr>
        <p:spPr>
          <a:xfrm>
            <a:off x="8025382" y="2866271"/>
            <a:ext cx="0" cy="29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C2CE7EA4-7748-42C5-A197-EF973879B834}"/>
              </a:ext>
            </a:extLst>
          </p:cNvPr>
          <p:cNvCxnSpPr/>
          <p:nvPr/>
        </p:nvCxnSpPr>
        <p:spPr>
          <a:xfrm>
            <a:off x="8016238" y="3930962"/>
            <a:ext cx="0" cy="29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A2AB94F-EFEC-4941-8479-2599F7ABAEC7}"/>
              </a:ext>
            </a:extLst>
          </p:cNvPr>
          <p:cNvCxnSpPr>
            <a:cxnSpLocks/>
          </p:cNvCxnSpPr>
          <p:nvPr/>
        </p:nvCxnSpPr>
        <p:spPr>
          <a:xfrm flipH="1">
            <a:off x="6720840" y="5179432"/>
            <a:ext cx="1262148" cy="5709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01D78D0-EC7E-408C-B3BD-831BD7BDA067}"/>
              </a:ext>
            </a:extLst>
          </p:cNvPr>
          <p:cNvCxnSpPr>
            <a:cxnSpLocks/>
            <a:stCxn id="32" idx="1"/>
          </p:cNvCxnSpPr>
          <p:nvPr/>
        </p:nvCxnSpPr>
        <p:spPr>
          <a:xfrm flipH="1" flipV="1">
            <a:off x="4846321" y="3695882"/>
            <a:ext cx="2247292" cy="1057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FE65318-66C0-4F81-88F3-B8D531E12C43}"/>
              </a:ext>
            </a:extLst>
          </p:cNvPr>
          <p:cNvCxnSpPr>
            <a:cxnSpLocks/>
            <a:stCxn id="30" idx="1"/>
          </p:cNvCxnSpPr>
          <p:nvPr/>
        </p:nvCxnSpPr>
        <p:spPr>
          <a:xfrm flipH="1">
            <a:off x="4846321" y="3586490"/>
            <a:ext cx="2247292" cy="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75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496EBA-AE68-4089-9DB2-7A79BFA21388}"/>
              </a:ext>
            </a:extLst>
          </p:cNvPr>
          <p:cNvSpPr txBox="1">
            <a:spLocks/>
          </p:cNvSpPr>
          <p:nvPr/>
        </p:nvSpPr>
        <p:spPr>
          <a:xfrm>
            <a:off x="654270" y="816336"/>
            <a:ext cx="6611503" cy="2482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b="1" dirty="0">
                <a:solidFill>
                  <a:srgbClr val="3A768F"/>
                </a:solidFill>
                <a:latin typeface="Arial "/>
              </a:rPr>
              <a:t>Library </a:t>
            </a:r>
          </a:p>
          <a:p>
            <a:r>
              <a:rPr lang="en-US" sz="5600" b="1" dirty="0">
                <a:solidFill>
                  <a:srgbClr val="3A768F"/>
                </a:solidFill>
                <a:latin typeface="Arial "/>
              </a:rPr>
              <a:t>Services, Costs &amp;</a:t>
            </a:r>
          </a:p>
          <a:p>
            <a:r>
              <a:rPr lang="en-US" sz="5600" b="1" dirty="0">
                <a:solidFill>
                  <a:srgbClr val="3A768F"/>
                </a:solidFill>
                <a:latin typeface="Arial "/>
              </a:rPr>
              <a:t>Mill Levy </a:t>
            </a:r>
          </a:p>
          <a:p>
            <a:endParaRPr lang="en-US" sz="5600" b="1" dirty="0">
              <a:solidFill>
                <a:srgbClr val="3A768F"/>
              </a:solidFill>
              <a:latin typeface="Arial "/>
            </a:endParaRPr>
          </a:p>
        </p:txBody>
      </p:sp>
      <p:sp>
        <p:nvSpPr>
          <p:cNvPr id="5" name="Subtitle 2">
            <a:extLst>
              <a:ext uri="{FF2B5EF4-FFF2-40B4-BE49-F238E27FC236}">
                <a16:creationId xmlns:a16="http://schemas.microsoft.com/office/drawing/2014/main" id="{F555262B-D451-4971-AC19-7E053DA8A239}"/>
              </a:ext>
            </a:extLst>
          </p:cNvPr>
          <p:cNvSpPr txBox="1">
            <a:spLocks/>
          </p:cNvSpPr>
          <p:nvPr/>
        </p:nvSpPr>
        <p:spPr>
          <a:xfrm>
            <a:off x="779577" y="3731144"/>
            <a:ext cx="6823490" cy="23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2000" dirty="0">
              <a:latin typeface="Arial Narrow" panose="020B0606020202030204" pitchFamily="34" charset="0"/>
            </a:endParaRPr>
          </a:p>
        </p:txBody>
      </p:sp>
      <p:pic>
        <p:nvPicPr>
          <p:cNvPr id="7" name="Graphic 6" descr="Books">
            <a:extLst>
              <a:ext uri="{FF2B5EF4-FFF2-40B4-BE49-F238E27FC236}">
                <a16:creationId xmlns:a16="http://schemas.microsoft.com/office/drawing/2014/main" id="{3942E7DB-A5A0-4D5E-8FB6-EDC050565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0600" y="339998"/>
            <a:ext cx="4013200" cy="4013200"/>
          </a:xfrm>
          <a:prstGeom prst="rect">
            <a:avLst/>
          </a:prstGeom>
        </p:spPr>
      </p:pic>
      <p:sp>
        <p:nvSpPr>
          <p:cNvPr id="2" name="Slide Number Placeholder 1">
            <a:extLst>
              <a:ext uri="{FF2B5EF4-FFF2-40B4-BE49-F238E27FC236}">
                <a16:creationId xmlns:a16="http://schemas.microsoft.com/office/drawing/2014/main" id="{A548D77C-0272-41DD-800B-F4E8AFA089AB}"/>
              </a:ext>
            </a:extLst>
          </p:cNvPr>
          <p:cNvSpPr>
            <a:spLocks noGrp="1"/>
          </p:cNvSpPr>
          <p:nvPr>
            <p:ph type="sldNum" sz="quarter" idx="12"/>
          </p:nvPr>
        </p:nvSpPr>
        <p:spPr/>
        <p:txBody>
          <a:bodyPr/>
          <a:lstStyle/>
          <a:p>
            <a:fld id="{FDE06DCF-452F-4E31-8066-9EA60BA88328}" type="slidenum">
              <a:rPr lang="en-US" smtClean="0"/>
              <a:t>6</a:t>
            </a:fld>
            <a:endParaRPr lang="en-US"/>
          </a:p>
        </p:txBody>
      </p:sp>
    </p:spTree>
    <p:extLst>
      <p:ext uri="{BB962C8B-B14F-4D97-AF65-F5344CB8AC3E}">
        <p14:creationId xmlns:p14="http://schemas.microsoft.com/office/powerpoint/2010/main" val="32821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66F-81DD-4CD4-B75E-1CFB7B7BDA6B}"/>
              </a:ext>
            </a:extLst>
          </p:cNvPr>
          <p:cNvSpPr>
            <a:spLocks noGrp="1"/>
          </p:cNvSpPr>
          <p:nvPr>
            <p:ph type="title"/>
          </p:nvPr>
        </p:nvSpPr>
        <p:spPr/>
        <p:txBody>
          <a:bodyPr/>
          <a:lstStyle/>
          <a:p>
            <a:r>
              <a:rPr lang="en-US" b="1" dirty="0">
                <a:solidFill>
                  <a:schemeClr val="accent1">
                    <a:lumMod val="75000"/>
                  </a:schemeClr>
                </a:solidFill>
              </a:rPr>
              <a:t>LDAC Discussion Questions</a:t>
            </a:r>
          </a:p>
        </p:txBody>
      </p:sp>
      <p:sp>
        <p:nvSpPr>
          <p:cNvPr id="3" name="Content Placeholder 2">
            <a:extLst>
              <a:ext uri="{FF2B5EF4-FFF2-40B4-BE49-F238E27FC236}">
                <a16:creationId xmlns:a16="http://schemas.microsoft.com/office/drawing/2014/main" id="{29DAE4E3-799B-4708-9D0B-35158301C8C6}"/>
              </a:ext>
            </a:extLst>
          </p:cNvPr>
          <p:cNvSpPr>
            <a:spLocks noGrp="1"/>
          </p:cNvSpPr>
          <p:nvPr>
            <p:ph idx="1"/>
          </p:nvPr>
        </p:nvSpPr>
        <p:spPr/>
        <p:txBody>
          <a:bodyPr/>
          <a:lstStyle/>
          <a:p>
            <a:r>
              <a:rPr lang="en-US" dirty="0"/>
              <a:t> </a:t>
            </a:r>
            <a:r>
              <a:rPr lang="en-US" sz="4000" dirty="0"/>
              <a:t>Are the services outlined in the 2018 Master Plan the correct level of service for a Library District?</a:t>
            </a:r>
          </a:p>
          <a:p>
            <a:pPr marL="0" indent="0">
              <a:buNone/>
            </a:pPr>
            <a:endParaRPr lang="en-US" sz="4000" dirty="0"/>
          </a:p>
          <a:p>
            <a:r>
              <a:rPr lang="en-US" sz="4000" dirty="0"/>
              <a:t> Is the projected mill rate for the Library District adequate to meet the Master Plan goals?</a:t>
            </a:r>
          </a:p>
          <a:p>
            <a:pPr marL="0" indent="0">
              <a:buNone/>
            </a:pPr>
            <a:endParaRPr lang="en-US" dirty="0"/>
          </a:p>
        </p:txBody>
      </p:sp>
    </p:spTree>
    <p:extLst>
      <p:ext uri="{BB962C8B-B14F-4D97-AF65-F5344CB8AC3E}">
        <p14:creationId xmlns:p14="http://schemas.microsoft.com/office/powerpoint/2010/main" val="296748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A284-4E03-4DDF-AAD6-47BA6ABD00D3}"/>
              </a:ext>
            </a:extLst>
          </p:cNvPr>
          <p:cNvSpPr>
            <a:spLocks noGrp="1"/>
          </p:cNvSpPr>
          <p:nvPr>
            <p:ph type="title"/>
          </p:nvPr>
        </p:nvSpPr>
        <p:spPr/>
        <p:txBody>
          <a:bodyPr/>
          <a:lstStyle/>
          <a:p>
            <a:r>
              <a:rPr lang="en-US" b="1" dirty="0">
                <a:solidFill>
                  <a:srgbClr val="0070C0"/>
                </a:solidFill>
              </a:rPr>
              <a:t>Current Funding for Library Services</a:t>
            </a:r>
            <a:endParaRPr lang="en-US" dirty="0"/>
          </a:p>
        </p:txBody>
      </p:sp>
      <p:sp>
        <p:nvSpPr>
          <p:cNvPr id="3" name="Content Placeholder 2">
            <a:extLst>
              <a:ext uri="{FF2B5EF4-FFF2-40B4-BE49-F238E27FC236}">
                <a16:creationId xmlns:a16="http://schemas.microsoft.com/office/drawing/2014/main" id="{064EC6BA-5197-4CC8-BA94-9DD6B5811DA8}"/>
              </a:ext>
            </a:extLst>
          </p:cNvPr>
          <p:cNvSpPr>
            <a:spLocks noGrp="1"/>
          </p:cNvSpPr>
          <p:nvPr>
            <p:ph idx="1"/>
          </p:nvPr>
        </p:nvSpPr>
        <p:spPr>
          <a:xfrm>
            <a:off x="838200" y="1470991"/>
            <a:ext cx="10515600" cy="4705972"/>
          </a:xfrm>
        </p:spPr>
        <p:txBody>
          <a:bodyPr>
            <a:normAutofit/>
          </a:bodyPr>
          <a:lstStyle/>
          <a:p>
            <a:pPr marL="0" indent="0">
              <a:buNone/>
            </a:pPr>
            <a:endParaRPr lang="en-US" sz="2400" dirty="0"/>
          </a:p>
          <a:p>
            <a:pPr marL="457200" lvl="1" indent="0">
              <a:buNone/>
            </a:pPr>
            <a:r>
              <a:rPr lang="en-US" sz="3600" b="1" dirty="0"/>
              <a:t>Direct cost for library services</a:t>
            </a:r>
            <a:r>
              <a:rPr lang="en-US" sz="3600" dirty="0"/>
              <a:t>	$8.7  million</a:t>
            </a:r>
          </a:p>
          <a:p>
            <a:pPr marL="457200" lvl="1" indent="0">
              <a:buNone/>
            </a:pPr>
            <a:r>
              <a:rPr lang="en-US" sz="2000" dirty="0"/>
              <a:t>Staff + benefits, Books, subscriptions, library technology, etc.</a:t>
            </a:r>
          </a:p>
          <a:p>
            <a:pPr marL="457200" lvl="1" indent="0">
              <a:buNone/>
            </a:pPr>
            <a:endParaRPr lang="en-US" sz="2000" dirty="0"/>
          </a:p>
          <a:p>
            <a:pPr marL="457200" lvl="1" indent="0">
              <a:buNone/>
            </a:pPr>
            <a:r>
              <a:rPr lang="en-US" sz="3600" b="1" dirty="0"/>
              <a:t>Internal Cost Allocation</a:t>
            </a:r>
            <a:r>
              <a:rPr lang="en-US" sz="3600" dirty="0"/>
              <a:t>		$3.6  million</a:t>
            </a:r>
          </a:p>
          <a:p>
            <a:pPr marL="457200" lvl="1" indent="0">
              <a:buNone/>
            </a:pPr>
            <a:r>
              <a:rPr lang="en-US" sz="2000" dirty="0"/>
              <a:t>COB’s cost for Facilities &amp; Maintenance, IT, Communications, HR, Payroll, Finance, Legal, etc.</a:t>
            </a:r>
          </a:p>
          <a:p>
            <a:pPr marL="457200" lvl="1" indent="0">
              <a:buNone/>
            </a:pPr>
            <a:endParaRPr lang="en-US" sz="2000" dirty="0"/>
          </a:p>
          <a:p>
            <a:pPr marL="457200" lvl="1" indent="0">
              <a:buNone/>
            </a:pPr>
            <a:r>
              <a:rPr lang="en-US" sz="3600" b="1" dirty="0"/>
              <a:t>Capital Improvement </a:t>
            </a:r>
            <a:r>
              <a:rPr lang="en-US" sz="3600" dirty="0"/>
              <a:t>			$1.02 million</a:t>
            </a:r>
          </a:p>
          <a:p>
            <a:pPr marL="457200" lvl="1" indent="0">
              <a:buNone/>
            </a:pPr>
            <a:endParaRPr lang="en-US" dirty="0"/>
          </a:p>
        </p:txBody>
      </p:sp>
    </p:spTree>
    <p:extLst>
      <p:ext uri="{BB962C8B-B14F-4D97-AF65-F5344CB8AC3E}">
        <p14:creationId xmlns:p14="http://schemas.microsoft.com/office/powerpoint/2010/main" val="383975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3CFF-C660-8F4A-856E-760C89D73779}"/>
              </a:ext>
            </a:extLst>
          </p:cNvPr>
          <p:cNvSpPr>
            <a:spLocks noGrp="1"/>
          </p:cNvSpPr>
          <p:nvPr>
            <p:ph type="title"/>
          </p:nvPr>
        </p:nvSpPr>
        <p:spPr/>
        <p:txBody>
          <a:bodyPr>
            <a:normAutofit/>
          </a:bodyPr>
          <a:lstStyle/>
          <a:p>
            <a:pPr lvl="0">
              <a:lnSpc>
                <a:spcPct val="100000"/>
              </a:lnSpc>
              <a:spcBef>
                <a:spcPts val="0"/>
              </a:spcBef>
              <a:defRPr/>
            </a:pPr>
            <a:r>
              <a:rPr lang="en-US" sz="3600" b="1" dirty="0">
                <a:solidFill>
                  <a:srgbClr val="3A768F"/>
                </a:solidFill>
                <a:latin typeface="Arial" panose="020B0604020202020204" pitchFamily="34" charset="0"/>
                <a:cs typeface="Arial" panose="020B0604020202020204" pitchFamily="34" charset="0"/>
              </a:rPr>
              <a:t>Library Master Plan Projected Cost of Service </a:t>
            </a:r>
            <a:endParaRPr lang="en-US" sz="3600" b="1" dirty="0">
              <a:solidFill>
                <a:srgbClr val="3A768F"/>
              </a:solidFill>
              <a:highlight>
                <a:srgbClr val="FFFF00"/>
              </a:highlight>
              <a:latin typeface="Arial" panose="020B0604020202020204" pitchFamily="34" charset="0"/>
              <a:cs typeface="Arial" panose="020B0604020202020204" pitchFamily="34" charset="0"/>
            </a:endParaRPr>
          </a:p>
        </p:txBody>
      </p:sp>
      <p:sp>
        <p:nvSpPr>
          <p:cNvPr id="11" name="Slide Number Placeholder 1">
            <a:extLst>
              <a:ext uri="{FF2B5EF4-FFF2-40B4-BE49-F238E27FC236}">
                <a16:creationId xmlns:a16="http://schemas.microsoft.com/office/drawing/2014/main" id="{0F282B21-5BC6-3249-8067-694B9F8058AC}"/>
              </a:ext>
            </a:extLst>
          </p:cNvPr>
          <p:cNvSpPr>
            <a:spLocks noGrp="1"/>
          </p:cNvSpPr>
          <p:nvPr>
            <p:ph type="sldNum" sz="quarter" idx="12"/>
          </p:nvPr>
        </p:nvSpPr>
        <p:spPr>
          <a:xfrm>
            <a:off x="9006019" y="665291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06DCF-452F-4E31-8066-9EA60BA883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Subtitle 2">
            <a:extLst>
              <a:ext uri="{FF2B5EF4-FFF2-40B4-BE49-F238E27FC236}">
                <a16:creationId xmlns:a16="http://schemas.microsoft.com/office/drawing/2014/main" id="{E11A44DD-ED91-AE48-9658-AB2C62D15A84}"/>
              </a:ext>
            </a:extLst>
          </p:cNvPr>
          <p:cNvSpPr txBox="1">
            <a:spLocks/>
          </p:cNvSpPr>
          <p:nvPr/>
        </p:nvSpPr>
        <p:spPr>
          <a:xfrm>
            <a:off x="145991" y="1651993"/>
            <a:ext cx="11079159" cy="50009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A768F"/>
                </a:solidFill>
                <a:effectLst/>
                <a:uLnTx/>
                <a:uFillTx/>
                <a:latin typeface="Arial Narrow"/>
                <a:ea typeface="+mn-ea"/>
                <a:cs typeface="+mn-cs"/>
              </a:rPr>
              <a:t>Current Budget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2022 Operating Budget (General Fund $7.4M, Library Fund $1.4M)	$8.7M</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Administrative Overhead/Cost Allocation (General Fund)	</a:t>
            </a:r>
            <a:r>
              <a:rPr kumimoji="0" lang="en-US" sz="2400" b="0" i="0" u="sng" strike="noStrike" kern="1200" cap="none" spc="0" normalizeH="0" baseline="0" noProof="0" dirty="0">
                <a:ln>
                  <a:noFill/>
                </a:ln>
                <a:solidFill>
                  <a:prstClr val="black"/>
                </a:solidFill>
                <a:effectLst/>
                <a:uLnTx/>
                <a:uFillTx/>
                <a:latin typeface="Arial Narrow"/>
                <a:ea typeface="+mn-ea"/>
                <a:cs typeface="+mn-cs"/>
              </a:rPr>
              <a:t>3.6M</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 pos="9715500" algn="r"/>
              </a:tabLst>
              <a:defRPr/>
            </a:pPr>
            <a:r>
              <a:rPr kumimoji="0" lang="en-US" sz="2400" b="1" i="0" u="none" strike="noStrike" kern="1200" cap="none" spc="0" normalizeH="0" baseline="0" noProof="0" dirty="0">
                <a:ln>
                  <a:noFill/>
                </a:ln>
                <a:solidFill>
                  <a:prstClr val="black"/>
                </a:solidFill>
                <a:effectLst/>
                <a:uLnTx/>
                <a:uFillTx/>
                <a:latin typeface="Arial Narrow"/>
                <a:ea typeface="+mn-ea"/>
                <a:cs typeface="+mn-cs"/>
              </a:rPr>
              <a:t>	 $12.3M</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A768F"/>
                </a:solidFill>
                <a:effectLst/>
                <a:uLnTx/>
                <a:uFillTx/>
                <a:latin typeface="Arial Narrow"/>
                <a:ea typeface="+mn-ea"/>
                <a:cs typeface="+mn-cs"/>
              </a:rPr>
              <a:t>Unfunded Needs to Meet Community Demand Service Level</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 pos="971550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Budget Gap Due to Covid-19 	$0.3M</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 pos="971550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North Boulder (</a:t>
            </a:r>
            <a:r>
              <a:rPr kumimoji="0" lang="en-US" sz="2400" b="0" i="0" u="none" strike="noStrike" kern="1200" cap="none" spc="0" normalizeH="0" baseline="0" noProof="0" dirty="0" err="1">
                <a:ln>
                  <a:noFill/>
                </a:ln>
                <a:solidFill>
                  <a:prstClr val="black"/>
                </a:solidFill>
                <a:effectLst/>
                <a:uLnTx/>
                <a:uFillTx/>
                <a:latin typeface="Arial Narrow"/>
                <a:ea typeface="+mn-ea"/>
                <a:cs typeface="+mn-cs"/>
              </a:rPr>
              <a:t>NoBo</a:t>
            </a:r>
            <a:r>
              <a:rPr kumimoji="0" lang="en-US" sz="2400" b="0" i="0" u="none" strike="noStrike" kern="1200" cap="none" spc="0" normalizeH="0" baseline="0" noProof="0" dirty="0">
                <a:ln>
                  <a:noFill/>
                </a:ln>
                <a:solidFill>
                  <a:prstClr val="black"/>
                </a:solidFill>
                <a:effectLst/>
                <a:uLnTx/>
                <a:uFillTx/>
                <a:latin typeface="Arial Narrow"/>
                <a:ea typeface="+mn-ea"/>
                <a:cs typeface="+mn-cs"/>
              </a:rPr>
              <a:t>) Library Operating [2023] 	1.0M</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 pos="971550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Deferred Capital Maintenance	</a:t>
            </a:r>
            <a:r>
              <a:rPr kumimoji="0" lang="en-US" sz="2400" b="0" i="0" u="sng" strike="noStrike" kern="1200" cap="none" spc="0" normalizeH="0" baseline="0" noProof="0" dirty="0">
                <a:ln>
                  <a:noFill/>
                </a:ln>
                <a:solidFill>
                  <a:prstClr val="black"/>
                </a:solidFill>
                <a:effectLst/>
                <a:uLnTx/>
                <a:uFillTx/>
                <a:latin typeface="Arial Narrow"/>
                <a:ea typeface="+mn-ea"/>
                <a:cs typeface="+mn-cs"/>
              </a:rPr>
              <a:t>2.3M</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8686800" algn="r"/>
                <a:tab pos="9715500" algn="r"/>
              </a:tabLst>
              <a:defRPr/>
            </a:pPr>
            <a:r>
              <a:rPr kumimoji="0" lang="en-US" sz="2400" b="1" i="0" u="none" strike="noStrike" kern="1200" cap="none" spc="0" normalizeH="0" baseline="0" noProof="0" dirty="0">
                <a:ln>
                  <a:noFill/>
                </a:ln>
                <a:solidFill>
                  <a:prstClr val="black"/>
                </a:solidFill>
                <a:effectLst/>
                <a:uLnTx/>
                <a:uFillTx/>
                <a:latin typeface="Arial Narrow"/>
                <a:ea typeface="+mn-ea"/>
                <a:cs typeface="+mn-cs"/>
              </a:rPr>
              <a:t>	 $3.6M</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A768F"/>
                </a:solidFill>
                <a:effectLst/>
                <a:uLnTx/>
                <a:uFillTx/>
                <a:latin typeface="Arial Narrow"/>
                <a:ea typeface="+mn-ea"/>
                <a:cs typeface="+mn-cs"/>
              </a:rPr>
              <a:t>Unfunded Needs for Expanded Service Level</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10115550" algn="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mn-cs"/>
              </a:rPr>
              <a:t>Operating and Capital 	 </a:t>
            </a:r>
            <a:r>
              <a:rPr kumimoji="0" lang="en-US" sz="2400" b="1" i="0" u="none" strike="noStrike" kern="1200" cap="none" spc="0" normalizeH="0" baseline="0" noProof="0" dirty="0">
                <a:ln>
                  <a:noFill/>
                </a:ln>
                <a:solidFill>
                  <a:prstClr val="black"/>
                </a:solidFill>
                <a:effectLst/>
                <a:uLnTx/>
                <a:uFillTx/>
                <a:latin typeface="Arial Narrow"/>
                <a:ea typeface="+mn-ea"/>
                <a:cs typeface="+mn-cs"/>
              </a:rPr>
              <a:t>$4.1M</a:t>
            </a:r>
          </a:p>
        </p:txBody>
      </p:sp>
      <p:sp>
        <p:nvSpPr>
          <p:cNvPr id="13" name="TextBox 12">
            <a:extLst>
              <a:ext uri="{FF2B5EF4-FFF2-40B4-BE49-F238E27FC236}">
                <a16:creationId xmlns:a16="http://schemas.microsoft.com/office/drawing/2014/main" id="{6E341DB2-CEBE-1C45-9AA2-C4ACFD08AB28}"/>
              </a:ext>
            </a:extLst>
          </p:cNvPr>
          <p:cNvSpPr txBox="1"/>
          <p:nvPr/>
        </p:nvSpPr>
        <p:spPr>
          <a:xfrm>
            <a:off x="9415453" y="3992217"/>
            <a:ext cx="1100201" cy="461665"/>
          </a:xfrm>
          <a:prstGeom prst="rect">
            <a:avLst/>
          </a:prstGeom>
          <a:solidFill>
            <a:srgbClr val="3A768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$15.9M</a:t>
            </a:r>
          </a:p>
        </p:txBody>
      </p:sp>
      <p:sp>
        <p:nvSpPr>
          <p:cNvPr id="14" name="Right Brace 13">
            <a:extLst>
              <a:ext uri="{FF2B5EF4-FFF2-40B4-BE49-F238E27FC236}">
                <a16:creationId xmlns:a16="http://schemas.microsoft.com/office/drawing/2014/main" id="{24C90578-B8F9-A74D-A186-771CDAC5E96F}"/>
              </a:ext>
            </a:extLst>
          </p:cNvPr>
          <p:cNvSpPr/>
          <p:nvPr/>
        </p:nvSpPr>
        <p:spPr>
          <a:xfrm>
            <a:off x="9039215" y="3119255"/>
            <a:ext cx="376238" cy="2207590"/>
          </a:xfrm>
          <a:prstGeom prst="rightBrace">
            <a:avLst/>
          </a:prstGeom>
          <a:ln w="22225">
            <a:solidFill>
              <a:srgbClr val="3A76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7DFA57AC-E4D2-A945-B1B0-3FE4C9D5C75A}"/>
              </a:ext>
            </a:extLst>
          </p:cNvPr>
          <p:cNvSpPr/>
          <p:nvPr/>
        </p:nvSpPr>
        <p:spPr>
          <a:xfrm>
            <a:off x="10515654" y="4223049"/>
            <a:ext cx="376238" cy="2207590"/>
          </a:xfrm>
          <a:prstGeom prst="rightBrace">
            <a:avLst/>
          </a:prstGeom>
          <a:ln w="22225">
            <a:solidFill>
              <a:srgbClr val="3A76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C5A8B60-C44F-CD40-A8E8-A53A83C82603}"/>
              </a:ext>
            </a:extLst>
          </p:cNvPr>
          <p:cNvSpPr txBox="1"/>
          <p:nvPr/>
        </p:nvSpPr>
        <p:spPr>
          <a:xfrm>
            <a:off x="10953868" y="5091734"/>
            <a:ext cx="1038225" cy="461665"/>
          </a:xfrm>
          <a:prstGeom prst="rect">
            <a:avLst/>
          </a:prstGeom>
          <a:solidFill>
            <a:srgbClr val="3A768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$20.0M</a:t>
            </a:r>
          </a:p>
        </p:txBody>
      </p:sp>
    </p:spTree>
    <p:extLst>
      <p:ext uri="{BB962C8B-B14F-4D97-AF65-F5344CB8AC3E}">
        <p14:creationId xmlns:p14="http://schemas.microsoft.com/office/powerpoint/2010/main" val="268883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4DBBD8378CCD42AF60512173D47E45" ma:contentTypeVersion="14" ma:contentTypeDescription="Create a new document." ma:contentTypeScope="" ma:versionID="3acc7a26c1229a4375a02752a2cf4557">
  <xsd:schema xmlns:xsd="http://www.w3.org/2001/XMLSchema" xmlns:xs="http://www.w3.org/2001/XMLSchema" xmlns:p="http://schemas.microsoft.com/office/2006/metadata/properties" xmlns:ns3="530cecf9-9a6e-467f-b957-0f83badb33c0" xmlns:ns4="0c84b2c1-2527-4ab1-a653-e0825546f2a5" targetNamespace="http://schemas.microsoft.com/office/2006/metadata/properties" ma:root="true" ma:fieldsID="f73fdfe936b106f989f7d09c6d280bd3" ns3:_="" ns4:_="">
    <xsd:import namespace="530cecf9-9a6e-467f-b957-0f83badb33c0"/>
    <xsd:import namespace="0c84b2c1-2527-4ab1-a653-e0825546f2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cecf9-9a6e-467f-b957-0f83badb33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84b2c1-2527-4ab1-a653-e0825546f2a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758FFC-97F8-4972-9CA4-C805C8ABA38E}">
  <ds:schemaRefs>
    <ds:schemaRef ds:uri="http://schemas.microsoft.com/sharepoint/v3/contenttype/forms"/>
  </ds:schemaRefs>
</ds:datastoreItem>
</file>

<file path=customXml/itemProps2.xml><?xml version="1.0" encoding="utf-8"?>
<ds:datastoreItem xmlns:ds="http://schemas.openxmlformats.org/officeDocument/2006/customXml" ds:itemID="{A7DD951D-98F7-4C2E-8D1A-142746D0A6A8}">
  <ds:schemaRefs>
    <ds:schemaRef ds:uri="530cecf9-9a6e-467f-b957-0f83badb33c0"/>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c84b2c1-2527-4ab1-a653-e0825546f2a5"/>
  </ds:schemaRefs>
</ds:datastoreItem>
</file>

<file path=customXml/itemProps3.xml><?xml version="1.0" encoding="utf-8"?>
<ds:datastoreItem xmlns:ds="http://schemas.openxmlformats.org/officeDocument/2006/customXml" ds:itemID="{4F8CA663-24E9-4574-A8EA-A57AF3F7A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cecf9-9a6e-467f-b957-0f83badb33c0"/>
    <ds:schemaRef ds:uri="0c84b2c1-2527-4ab1-a653-e0825546f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2700</TotalTime>
  <Words>4031</Words>
  <Application>Microsoft Office PowerPoint</Application>
  <PresentationFormat>Widescreen</PresentationFormat>
  <Paragraphs>465</Paragraphs>
  <Slides>43</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Arial </vt:lpstr>
      <vt:lpstr>Arial Narrow</vt:lpstr>
      <vt:lpstr>Calibri</vt:lpstr>
      <vt:lpstr>Calibri Light</vt:lpstr>
      <vt:lpstr>Franklin Gothic Book</vt:lpstr>
      <vt:lpstr>Helvetica Neue</vt:lpstr>
      <vt:lpstr>Times New Roman</vt:lpstr>
      <vt:lpstr>Office Theme</vt:lpstr>
      <vt:lpstr>1_Office Theme</vt:lpstr>
      <vt:lpstr>2_Office Theme</vt:lpstr>
      <vt:lpstr> Library District Review Cost of Library Services Mill Rate Calculation </vt:lpstr>
      <vt:lpstr>Why? / Problem</vt:lpstr>
      <vt:lpstr>What is a Library District?</vt:lpstr>
      <vt:lpstr>What do Library Districts do?</vt:lpstr>
      <vt:lpstr>PowerPoint Presentation</vt:lpstr>
      <vt:lpstr>PowerPoint Presentation</vt:lpstr>
      <vt:lpstr>LDAC Discussion Questions</vt:lpstr>
      <vt:lpstr>Current Funding for Library Services</vt:lpstr>
      <vt:lpstr>Library Master Plan Projected Cost of Service </vt:lpstr>
      <vt:lpstr>2018 Library Master Plan Goals </vt:lpstr>
      <vt:lpstr>BPL Master Plan Library District Costs</vt:lpstr>
      <vt:lpstr>Mill Rate Equivalents for Library Services</vt:lpstr>
      <vt:lpstr>Discussion Questions</vt:lpstr>
      <vt:lpstr>Supplemental Information </vt:lpstr>
      <vt:lpstr>Establishing a Library District by Resolution/Ordinance</vt:lpstr>
      <vt:lpstr>Adoption of the Resolution/Ordinance</vt:lpstr>
      <vt:lpstr>Establishing District by Petition or  Registered Electors</vt:lpstr>
      <vt:lpstr>Estimated Annual Library District Budget</vt:lpstr>
      <vt:lpstr>Estimated Annual Library District Expenditures</vt:lpstr>
      <vt:lpstr>Library District Funding within Proposed District Boundary </vt:lpstr>
      <vt:lpstr>Individual Property Owners’ Cost  for a Library District</vt:lpstr>
      <vt:lpstr>Calculating the Mill Rate for Your Property</vt:lpstr>
      <vt:lpstr>City of Boulder Sales and Property Tax History</vt:lpstr>
      <vt:lpstr>PowerPoint Presentation</vt:lpstr>
      <vt:lpstr>Sales Tax Increase – Recent Ballot History</vt:lpstr>
      <vt:lpstr>Property Tax Overview</vt:lpstr>
      <vt:lpstr>Revenue Generation for the City of Boulder</vt:lpstr>
      <vt:lpstr>PowerPoint Presentation</vt:lpstr>
      <vt:lpstr>Estimated Cost of New Library Facilities </vt:lpstr>
      <vt:lpstr>Estimated Cost of New Library Services </vt:lpstr>
      <vt:lpstr>Annual Library Funding </vt:lpstr>
      <vt:lpstr>Property tax mill rates for area municipalities</vt:lpstr>
      <vt:lpstr>PowerPoint Presentation</vt:lpstr>
      <vt:lpstr>Current Mill Rates  - Colorado Library Districts</vt:lpstr>
      <vt:lpstr>Average Mill Rates in Boulder and Unincorporated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budget  &amp;  Mill Rate calculation</dc:title>
  <dc:creator>Farnan,  David</dc:creator>
  <cp:lastModifiedBy>Phares,  Jennifer</cp:lastModifiedBy>
  <cp:revision>215</cp:revision>
  <dcterms:created xsi:type="dcterms:W3CDTF">2021-10-16T18:25:00Z</dcterms:created>
  <dcterms:modified xsi:type="dcterms:W3CDTF">2021-11-04T22:45:54Z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0x0101002F4DBBD8378CCD42AF60512173D47E45</vt:lpwstr>
  </property>
</Properties>
</file>